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88" r:id="rId2"/>
    <p:sldId id="287" r:id="rId3"/>
    <p:sldId id="286" r:id="rId4"/>
    <p:sldId id="257" r:id="rId5"/>
    <p:sldId id="300" r:id="rId6"/>
    <p:sldId id="289" r:id="rId7"/>
    <p:sldId id="258" r:id="rId8"/>
    <p:sldId id="298" r:id="rId9"/>
    <p:sldId id="299" r:id="rId10"/>
    <p:sldId id="295" r:id="rId11"/>
    <p:sldId id="296" r:id="rId12"/>
    <p:sldId id="259" r:id="rId13"/>
    <p:sldId id="292" r:id="rId14"/>
    <p:sldId id="293" r:id="rId15"/>
    <p:sldId id="294" r:id="rId16"/>
    <p:sldId id="301" r:id="rId17"/>
    <p:sldId id="260" r:id="rId18"/>
  </p:sldIdLst>
  <p:sldSz cx="9144000" cy="5143500" type="screen16x9"/>
  <p:notesSz cx="6858000" cy="9144000"/>
  <p:embeddedFontLst>
    <p:embeddedFont>
      <p:font typeface="Raleway" panose="020B0604020202020204" charset="0"/>
      <p:regular r:id="rId20"/>
      <p:bold r:id="rId21"/>
      <p:italic r:id="rId22"/>
      <p:boldItalic r:id="rId23"/>
    </p:embeddedFont>
    <p:embeddedFont>
      <p:font typeface="Montserra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D5D"/>
    <a:srgbClr val="EB6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43D299-E2DE-4325-A86C-61B726534132}">
  <a:tblStyle styleId="{8343D299-E2DE-4325-A86C-61B72653413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5147" autoAdjust="0"/>
  </p:normalViewPr>
  <p:slideViewPr>
    <p:cSldViewPr snapToGrid="0">
      <p:cViewPr varScale="1">
        <p:scale>
          <a:sx n="110" d="100"/>
          <a:sy n="110" d="100"/>
        </p:scale>
        <p:origin x="1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52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847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760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006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53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805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50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32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57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17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49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2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663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ubtitle">
  <p:cSld name="TITLE_1">
    <p:spTree>
      <p:nvGrpSpPr>
        <p:cNvPr id="1" name="Shape 14"/>
        <p:cNvGrpSpPr/>
        <p:nvPr/>
      </p:nvGrpSpPr>
      <p:grpSpPr>
        <a:xfrm>
          <a:off x="0" y="0"/>
          <a:ext cx="0" cy="0"/>
          <a:chOff x="0" y="0"/>
          <a:chExt cx="0" cy="0"/>
        </a:xfrm>
      </p:grpSpPr>
      <p:pic>
        <p:nvPicPr>
          <p:cNvPr id="15" name="Google Shape;15;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6" name="Google Shape;16;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8" name="Google Shape;18;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Quote">
  <p:cSld name="TITLE_1_1">
    <p:spTree>
      <p:nvGrpSpPr>
        <p:cNvPr id="1" name="Shape 20"/>
        <p:cNvGrpSpPr/>
        <p:nvPr/>
      </p:nvGrpSpPr>
      <p:grpSpPr>
        <a:xfrm>
          <a:off x="0" y="0"/>
          <a:ext cx="0" cy="0"/>
          <a:chOff x="0" y="0"/>
          <a:chExt cx="0" cy="0"/>
        </a:xfrm>
      </p:grpSpPr>
      <p:pic>
        <p:nvPicPr>
          <p:cNvPr id="21" name="Google Shape;21;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2" name="Google Shape;22;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4" name="Google Shape;24;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5" name="Google Shape;25;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6" name="Google Shape;26;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 1 column" type="tx">
  <p:cSld name="TITLE_AND_BODY">
    <p:spTree>
      <p:nvGrpSpPr>
        <p:cNvPr id="1" name="Shape 27"/>
        <p:cNvGrpSpPr/>
        <p:nvPr/>
      </p:nvGrpSpPr>
      <p:grpSpPr>
        <a:xfrm>
          <a:off x="0" y="0"/>
          <a:ext cx="0" cy="0"/>
          <a:chOff x="0" y="0"/>
          <a:chExt cx="0" cy="0"/>
        </a:xfrm>
      </p:grpSpPr>
      <p:pic>
        <p:nvPicPr>
          <p:cNvPr id="28" name="Google Shape;28;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9" name="Google Shape;29;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1" name="Google Shape;31;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 name="Google Shape;32;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3" name="Google Shape;33;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6">
            <a:alphaModFix amt="33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9000"/>
            <a:lum/>
          </a:blip>
          <a:srcRect/>
          <a:stretch>
            <a:fillRect t="-17000" b="-17000"/>
          </a:stretch>
        </a:blipFill>
        <a:effectLst/>
      </p:bgPr>
    </p:bg>
    <p:spTree>
      <p:nvGrpSpPr>
        <p:cNvPr id="1" name="Shape 73"/>
        <p:cNvGrpSpPr/>
        <p:nvPr/>
      </p:nvGrpSpPr>
      <p:grpSpPr>
        <a:xfrm>
          <a:off x="0" y="0"/>
          <a:ext cx="0" cy="0"/>
          <a:chOff x="0" y="0"/>
          <a:chExt cx="0" cy="0"/>
        </a:xfrm>
      </p:grpSpPr>
    </p:spTree>
    <p:extLst>
      <p:ext uri="{BB962C8B-B14F-4D97-AF65-F5344CB8AC3E}">
        <p14:creationId xmlns:p14="http://schemas.microsoft.com/office/powerpoint/2010/main" val="2958132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685799" y="1182848"/>
            <a:ext cx="7434743" cy="267060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400" b="0" dirty="0" smtClean="0">
                <a:solidFill>
                  <a:schemeClr val="accent5">
                    <a:lumMod val="50000"/>
                  </a:schemeClr>
                </a:solidFill>
              </a:rPr>
              <a:t/>
            </a:r>
            <a:br>
              <a:rPr lang="en-US" sz="1400" b="0" dirty="0" smtClean="0">
                <a:solidFill>
                  <a:schemeClr val="accent5">
                    <a:lumMod val="50000"/>
                  </a:schemeClr>
                </a:solidFill>
              </a:rPr>
            </a:br>
            <a:endParaRPr sz="1400" b="0" dirty="0">
              <a:solidFill>
                <a:schemeClr val="accent5">
                  <a:lumMod val="50000"/>
                </a:schemeClr>
              </a:solidFill>
            </a:endParaRPr>
          </a:p>
        </p:txBody>
      </p:sp>
      <p:sp>
        <p:nvSpPr>
          <p:cNvPr id="2" name="TextBox 1"/>
          <p:cNvSpPr txBox="1"/>
          <p:nvPr/>
        </p:nvSpPr>
        <p:spPr>
          <a:xfrm>
            <a:off x="685799" y="316172"/>
            <a:ext cx="6610525" cy="523220"/>
          </a:xfrm>
          <a:prstGeom prst="rect">
            <a:avLst/>
          </a:prstGeom>
          <a:noFill/>
        </p:spPr>
        <p:txBody>
          <a:bodyPr wrap="square" rtlCol="0">
            <a:spAutoFit/>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Car Parking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Map:</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85799" y="1619794"/>
            <a:ext cx="7726681" cy="2062103"/>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This design of the car parking map at the entrance will gives the driver a visual depiction of which spots are available, and which are filled. </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The system will take 8 inputs from 8 sensors preinstalled at 8 parking spots.</a:t>
            </a:r>
          </a:p>
          <a:p>
            <a:pPr marL="285750" lvl="1"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Now a multiplexer will be used convert their inputs to one output coming at the entrance.</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That output is again de-multiplexed at the entrance giving 8 outputs which are then connected to LEDs in the parking map. </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An on red LED shows presence of car while as an LED off mark as empty slot</a:t>
            </a:r>
            <a:r>
              <a:rPr lang="en-US" sz="1600" dirty="0" smtClean="0">
                <a:solidFill>
                  <a:schemeClr val="accent5">
                    <a:lumMod val="50000"/>
                  </a:schemeClr>
                </a:solidFill>
              </a:rPr>
              <a:t>.</a:t>
            </a:r>
            <a:endParaRPr lang="en-US" sz="1600" dirty="0">
              <a:solidFill>
                <a:schemeClr val="accent5">
                  <a:lumMod val="50000"/>
                </a:schemeClr>
              </a:solidFill>
            </a:endParaRPr>
          </a:p>
        </p:txBody>
      </p:sp>
    </p:spTree>
    <p:extLst>
      <p:ext uri="{BB962C8B-B14F-4D97-AF65-F5344CB8AC3E}">
        <p14:creationId xmlns:p14="http://schemas.microsoft.com/office/powerpoint/2010/main" val="343567922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685799" y="1182848"/>
            <a:ext cx="7434743" cy="267060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400" b="0" dirty="0" smtClean="0">
                <a:solidFill>
                  <a:schemeClr val="accent5">
                    <a:lumMod val="50000"/>
                  </a:schemeClr>
                </a:solidFill>
              </a:rPr>
              <a:t/>
            </a:r>
            <a:br>
              <a:rPr lang="en-US" sz="1400" b="0" dirty="0" smtClean="0">
                <a:solidFill>
                  <a:schemeClr val="accent5">
                    <a:lumMod val="50000"/>
                  </a:schemeClr>
                </a:solidFill>
              </a:rPr>
            </a:br>
            <a:endParaRPr sz="1400" b="0" dirty="0">
              <a:solidFill>
                <a:schemeClr val="accent5">
                  <a:lumMod val="50000"/>
                </a:schemeClr>
              </a:solidFill>
            </a:endParaRPr>
          </a:p>
        </p:txBody>
      </p:sp>
      <p:sp>
        <p:nvSpPr>
          <p:cNvPr id="2" name="TextBox 1"/>
          <p:cNvSpPr txBox="1"/>
          <p:nvPr/>
        </p:nvSpPr>
        <p:spPr>
          <a:xfrm>
            <a:off x="685799" y="316172"/>
            <a:ext cx="6610525" cy="523220"/>
          </a:xfrm>
          <a:prstGeom prst="rect">
            <a:avLst/>
          </a:prstGeom>
          <a:noFill/>
        </p:spPr>
        <p:txBody>
          <a:bodyPr wrap="square" rtlCol="0">
            <a:spAutoFit/>
          </a:bodyPr>
          <a:lstStyle/>
          <a:p>
            <a:r>
              <a:rPr lang="en-US" sz="2800" b="1" u="sng" dirty="0">
                <a:solidFill>
                  <a:schemeClr val="accent5">
                    <a:lumMod val="50000"/>
                  </a:schemeClr>
                </a:solidFill>
                <a:latin typeface="Times New Roman" panose="02020603050405020304" pitchFamily="18" charset="0"/>
                <a:cs typeface="Times New Roman" panose="02020603050405020304" pitchFamily="18" charset="0"/>
              </a:rPr>
              <a:t>Car Parking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Map:</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69" y="1036320"/>
            <a:ext cx="7463246" cy="3655468"/>
          </a:xfrm>
          <a:prstGeom prst="rect">
            <a:avLst/>
          </a:prstGeom>
        </p:spPr>
      </p:pic>
    </p:spTree>
    <p:extLst>
      <p:ext uri="{BB962C8B-B14F-4D97-AF65-F5344CB8AC3E}">
        <p14:creationId xmlns:p14="http://schemas.microsoft.com/office/powerpoint/2010/main" val="178438758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2" name="TextBox 1"/>
          <p:cNvSpPr txBox="1"/>
          <p:nvPr/>
        </p:nvSpPr>
        <p:spPr>
          <a:xfrm>
            <a:off x="685799" y="327171"/>
            <a:ext cx="6610525" cy="523220"/>
          </a:xfrm>
          <a:prstGeom prst="rect">
            <a:avLst/>
          </a:prstGeom>
          <a:noFill/>
        </p:spPr>
        <p:txBody>
          <a:bodyPr wrap="square" rtlCol="0">
            <a:spAutoFit/>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Direction LEDs:</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783772" y="1314995"/>
            <a:ext cx="7889965" cy="2308324"/>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This </a:t>
            </a:r>
            <a:r>
              <a:rPr lang="en-US" sz="1600" dirty="0">
                <a:solidFill>
                  <a:schemeClr val="accent5">
                    <a:lumMod val="50000"/>
                  </a:schemeClr>
                </a:solidFill>
                <a:latin typeface="Times New Roman" panose="02020603050405020304" pitchFamily="18" charset="0"/>
                <a:cs typeface="Times New Roman" panose="02020603050405020304" pitchFamily="18" charset="0"/>
              </a:rPr>
              <a:t>design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will give directions to parking spot with the help of LEDs.</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These </a:t>
            </a:r>
            <a:r>
              <a:rPr lang="en-US" sz="1600" dirty="0">
                <a:solidFill>
                  <a:schemeClr val="accent5">
                    <a:lumMod val="50000"/>
                  </a:schemeClr>
                </a:solidFill>
                <a:latin typeface="Times New Roman" panose="02020603050405020304" pitchFamily="18" charset="0"/>
                <a:cs typeface="Times New Roman" panose="02020603050405020304" pitchFamily="18" charset="0"/>
              </a:rPr>
              <a:t>LEDs will take input from entry point sensor, sensors at parking spots and position sensors and once the driver will enter in the parking, these LEDs will tell him/her where to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park.</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Moreover </a:t>
            </a:r>
            <a:r>
              <a:rPr lang="en-US" sz="1600" dirty="0">
                <a:solidFill>
                  <a:schemeClr val="accent5">
                    <a:lumMod val="50000"/>
                  </a:schemeClr>
                </a:solidFill>
                <a:latin typeface="Times New Roman" panose="02020603050405020304" pitchFamily="18" charset="0"/>
                <a:cs typeface="Times New Roman" panose="02020603050405020304" pitchFamily="18" charset="0"/>
              </a:rPr>
              <a:t>if the driver don’t park on the spot specified to him ,the position</a:t>
            </a:r>
            <a:br>
              <a:rPr lang="en-US" sz="1600" dirty="0">
                <a:solidFill>
                  <a:schemeClr val="accent5">
                    <a:lumMod val="50000"/>
                  </a:schemeClr>
                </a:solidFill>
                <a:latin typeface="Times New Roman" panose="02020603050405020304" pitchFamily="18" charset="0"/>
                <a:cs typeface="Times New Roman" panose="02020603050405020304" pitchFamily="18" charset="0"/>
              </a:rPr>
            </a:br>
            <a:r>
              <a:rPr lang="en-US" sz="1600" dirty="0">
                <a:solidFill>
                  <a:schemeClr val="accent5">
                    <a:lumMod val="50000"/>
                  </a:schemeClr>
                </a:solidFill>
                <a:latin typeface="Times New Roman" panose="02020603050405020304" pitchFamily="18" charset="0"/>
                <a:cs typeface="Times New Roman" panose="02020603050405020304" pitchFamily="18" charset="0"/>
              </a:rPr>
              <a:t>sensors will give input to system </a:t>
            </a:r>
            <a:endParaRPr lang="en-US" sz="1600" dirty="0" smtClean="0">
              <a:solidFill>
                <a:schemeClr val="accent5">
                  <a:lumMod val="50000"/>
                </a:schemeClr>
              </a:solidFill>
              <a:latin typeface="Times New Roman" panose="02020603050405020304" pitchFamily="18" charset="0"/>
              <a:cs typeface="Times New Roman" panose="02020603050405020304" pitchFamily="18" charset="0"/>
            </a:endParaRP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Now </a:t>
            </a:r>
            <a:r>
              <a:rPr lang="en-US" sz="1600" dirty="0">
                <a:solidFill>
                  <a:schemeClr val="accent5">
                    <a:lumMod val="50000"/>
                  </a:schemeClr>
                </a:solidFill>
                <a:latin typeface="Times New Roman" panose="02020603050405020304" pitchFamily="18" charset="0"/>
                <a:cs typeface="Times New Roman" panose="02020603050405020304" pitchFamily="18" charset="0"/>
              </a:rPr>
              <a:t>the system will turn off the previous LEDs and turn on new LEDs to tell driver which next spot is available in the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parking.</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Also</a:t>
            </a:r>
            <a:r>
              <a:rPr lang="en-US" sz="1600" dirty="0">
                <a:solidFill>
                  <a:schemeClr val="accent5">
                    <a:lumMod val="50000"/>
                  </a:schemeClr>
                </a:solidFill>
                <a:latin typeface="Times New Roman" panose="02020603050405020304" pitchFamily="18" charset="0"/>
                <a:cs typeface="Times New Roman" panose="02020603050405020304" pitchFamily="18" charset="0"/>
              </a:rPr>
              <a:t>, as soon as the car is parked, all direction LEDs will turn off. </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685799" y="1182848"/>
            <a:ext cx="7434743" cy="267060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400" b="0" dirty="0" smtClean="0">
                <a:solidFill>
                  <a:schemeClr val="accent5">
                    <a:lumMod val="50000"/>
                  </a:schemeClr>
                </a:solidFill>
              </a:rPr>
              <a:t/>
            </a:r>
            <a:br>
              <a:rPr lang="en-US" sz="1400" b="0" dirty="0" smtClean="0">
                <a:solidFill>
                  <a:schemeClr val="accent5">
                    <a:lumMod val="50000"/>
                  </a:schemeClr>
                </a:solidFill>
              </a:rPr>
            </a:br>
            <a:endParaRPr sz="1400" b="0" dirty="0">
              <a:solidFill>
                <a:schemeClr val="accent5">
                  <a:lumMod val="50000"/>
                </a:schemeClr>
              </a:solidFill>
            </a:endParaRPr>
          </a:p>
        </p:txBody>
      </p:sp>
      <p:sp>
        <p:nvSpPr>
          <p:cNvPr id="2" name="TextBox 1"/>
          <p:cNvSpPr txBox="1"/>
          <p:nvPr/>
        </p:nvSpPr>
        <p:spPr>
          <a:xfrm>
            <a:off x="685799" y="316172"/>
            <a:ext cx="6610525" cy="523220"/>
          </a:xfrm>
          <a:prstGeom prst="rect">
            <a:avLst/>
          </a:prstGeom>
          <a:noFill/>
        </p:spPr>
        <p:txBody>
          <a:bodyPr wrap="square" rtlCol="0">
            <a:spAutoFit/>
          </a:bodyPr>
          <a:lstStyle/>
          <a:p>
            <a:r>
              <a:rPr lang="en-US" sz="2800" b="1" u="sng" dirty="0">
                <a:solidFill>
                  <a:schemeClr val="accent5">
                    <a:lumMod val="50000"/>
                  </a:schemeClr>
                </a:solidFill>
                <a:latin typeface="Times New Roman" panose="02020603050405020304" pitchFamily="18" charset="0"/>
                <a:cs typeface="Times New Roman" panose="02020603050405020304" pitchFamily="18" charset="0"/>
              </a:rPr>
              <a:t>Direction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LEDs:</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56" y="774599"/>
            <a:ext cx="7407479" cy="4242018"/>
          </a:xfrm>
          <a:prstGeom prst="rect">
            <a:avLst/>
          </a:prstGeom>
        </p:spPr>
      </p:pic>
    </p:spTree>
    <p:extLst>
      <p:ext uri="{BB962C8B-B14F-4D97-AF65-F5344CB8AC3E}">
        <p14:creationId xmlns:p14="http://schemas.microsoft.com/office/powerpoint/2010/main" val="7531005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2" name="TextBox 1"/>
          <p:cNvSpPr txBox="1"/>
          <p:nvPr/>
        </p:nvSpPr>
        <p:spPr>
          <a:xfrm>
            <a:off x="685799" y="327171"/>
            <a:ext cx="6610525" cy="523220"/>
          </a:xfrm>
          <a:prstGeom prst="rect">
            <a:avLst/>
          </a:prstGeom>
          <a:noFill/>
        </p:spPr>
        <p:txBody>
          <a:bodyPr wrap="square" rtlCol="0">
            <a:spAutoFit/>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Billing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System:</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55468" y="1677705"/>
            <a:ext cx="8188235" cy="2246769"/>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This design also provide an option for billing .</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As </a:t>
            </a:r>
            <a:r>
              <a:rPr lang="en-US" sz="1600" dirty="0">
                <a:solidFill>
                  <a:schemeClr val="accent5">
                    <a:lumMod val="50000"/>
                  </a:schemeClr>
                </a:solidFill>
                <a:latin typeface="Times New Roman" panose="02020603050405020304" pitchFamily="18" charset="0"/>
                <a:cs typeface="Times New Roman" panose="02020603050405020304" pitchFamily="18" charset="0"/>
              </a:rPr>
              <a:t>soon as the car is parked in the parking lot, the system will start a timer and the timer will be stopped when the car finishes its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parking.</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US" sz="1600" dirty="0">
                <a:solidFill>
                  <a:schemeClr val="accent5">
                    <a:lumMod val="50000"/>
                  </a:schemeClr>
                </a:solidFill>
                <a:latin typeface="Times New Roman" panose="02020603050405020304" pitchFamily="18" charset="0"/>
                <a:cs typeface="Times New Roman" panose="02020603050405020304" pitchFamily="18" charset="0"/>
              </a:rPr>
              <a:t>timer will store the time of car parking and then send the output to binary multiplier which will multiply the time with rate specified per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hour.</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There </a:t>
            </a:r>
            <a:r>
              <a:rPr lang="en-US" sz="1600" dirty="0">
                <a:solidFill>
                  <a:schemeClr val="accent5">
                    <a:lumMod val="50000"/>
                  </a:schemeClr>
                </a:solidFill>
                <a:latin typeface="Times New Roman" panose="02020603050405020304" pitchFamily="18" charset="0"/>
                <a:cs typeface="Times New Roman" panose="02020603050405020304" pitchFamily="18" charset="0"/>
              </a:rPr>
              <a:t>will also be an input to timer which will reset it as soon the billing is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done.</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For </a:t>
            </a:r>
            <a:r>
              <a:rPr lang="en-US" sz="1600" dirty="0">
                <a:solidFill>
                  <a:schemeClr val="accent5">
                    <a:lumMod val="50000"/>
                  </a:schemeClr>
                </a:solidFill>
                <a:latin typeface="Times New Roman" panose="02020603050405020304" pitchFamily="18" charset="0"/>
                <a:cs typeface="Times New Roman" panose="02020603050405020304" pitchFamily="18" charset="0"/>
              </a:rPr>
              <a:t>1 hour parking bill is fixed as 5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rupees, then a Tax of 2 </a:t>
            </a:r>
            <a:r>
              <a:rPr lang="en-US" sz="1600" dirty="0">
                <a:solidFill>
                  <a:schemeClr val="accent5">
                    <a:lumMod val="50000"/>
                  </a:schemeClr>
                </a:solidFill>
                <a:latin typeface="Times New Roman" panose="02020603050405020304" pitchFamily="18" charset="0"/>
                <a:cs typeface="Times New Roman" panose="02020603050405020304" pitchFamily="18" charset="0"/>
              </a:rPr>
              <a:t>Rupees</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 </a:t>
            </a:r>
            <a:r>
              <a:rPr lang="en-US" sz="1600" dirty="0">
                <a:solidFill>
                  <a:schemeClr val="accent5">
                    <a:lumMod val="50000"/>
                  </a:schemeClr>
                </a:solidFill>
                <a:latin typeface="Times New Roman" panose="02020603050405020304" pitchFamily="18" charset="0"/>
                <a:cs typeface="Times New Roman" panose="02020603050405020304" pitchFamily="18" charset="0"/>
              </a:rPr>
              <a:t>is added in the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bill.</a:t>
            </a:r>
            <a:endParaRPr lang="en-US" sz="1600" dirty="0">
              <a:solidFill>
                <a:schemeClr val="accent5">
                  <a:lumMod val="50000"/>
                </a:schemeClr>
              </a:solidFill>
              <a:latin typeface="Times New Roman" panose="02020603050405020304" pitchFamily="18" charset="0"/>
              <a:cs typeface="Times New Roman" panose="02020603050405020304" pitchFamily="18" charset="0"/>
            </a:endParaRPr>
          </a:p>
          <a:p>
            <a:pPr marL="285750" indent="-285750">
              <a:buClr>
                <a:schemeClr val="accent6"/>
              </a:buClr>
              <a:buFont typeface="Wingdings" panose="05000000000000000000" pitchFamily="2" charset="2"/>
              <a:buChar char="Ø"/>
            </a:pPr>
            <a:endParaRPr lang="en-US" dirty="0" smtClean="0">
              <a:solidFill>
                <a:schemeClr val="accent5">
                  <a:lumMod val="50000"/>
                </a:schemeClr>
              </a:solidFill>
            </a:endParaRPr>
          </a:p>
          <a:p>
            <a:pPr marL="285750" indent="-285750">
              <a:buClr>
                <a:schemeClr val="accent6"/>
              </a:buClr>
              <a:buFont typeface="Wingdings" panose="05000000000000000000" pitchFamily="2" charset="2"/>
              <a:buChar char="Ø"/>
            </a:pPr>
            <a:endParaRPr lang="en-US" dirty="0">
              <a:solidFill>
                <a:schemeClr val="accent5">
                  <a:lumMod val="50000"/>
                </a:schemeClr>
              </a:solidFill>
            </a:endParaRPr>
          </a:p>
        </p:txBody>
      </p:sp>
    </p:spTree>
    <p:extLst>
      <p:ext uri="{BB962C8B-B14F-4D97-AF65-F5344CB8AC3E}">
        <p14:creationId xmlns:p14="http://schemas.microsoft.com/office/powerpoint/2010/main" val="2752596034"/>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2" name="TextBox 1"/>
          <p:cNvSpPr txBox="1"/>
          <p:nvPr/>
        </p:nvSpPr>
        <p:spPr>
          <a:xfrm>
            <a:off x="685799" y="327171"/>
            <a:ext cx="6610525" cy="523220"/>
          </a:xfrm>
          <a:prstGeom prst="rect">
            <a:avLst/>
          </a:prstGeom>
          <a:noFill/>
        </p:spPr>
        <p:txBody>
          <a:bodyPr wrap="square" rtlCol="0">
            <a:spAutoFit/>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Billing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System:</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877" y="1183974"/>
            <a:ext cx="5841447" cy="3672856"/>
          </a:xfrm>
          <a:prstGeom prst="rect">
            <a:avLst/>
          </a:prstGeom>
        </p:spPr>
      </p:pic>
      <p:sp>
        <p:nvSpPr>
          <p:cNvPr id="4" name="Rectangle 3"/>
          <p:cNvSpPr/>
          <p:nvPr/>
        </p:nvSpPr>
        <p:spPr>
          <a:xfrm>
            <a:off x="4531101" y="2217036"/>
            <a:ext cx="847288" cy="469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63610" y="3020402"/>
            <a:ext cx="782271" cy="62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31189" y="2217036"/>
            <a:ext cx="847288" cy="469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98845" y="2217035"/>
            <a:ext cx="847288" cy="4697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31189" y="3020402"/>
            <a:ext cx="847288" cy="469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47127" y="1325461"/>
            <a:ext cx="847288" cy="469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98845" y="2321121"/>
            <a:ext cx="947953" cy="261610"/>
          </a:xfrm>
          <a:prstGeom prst="rect">
            <a:avLst/>
          </a:prstGeom>
          <a:noFill/>
        </p:spPr>
        <p:txBody>
          <a:bodyPr wrap="square" rtlCol="0">
            <a:spAutoFit/>
          </a:bodyPr>
          <a:lstStyle/>
          <a:p>
            <a:r>
              <a:rPr lang="en-US" sz="1100" dirty="0" smtClean="0">
                <a:solidFill>
                  <a:schemeClr val="accent5">
                    <a:lumMod val="50000"/>
                  </a:schemeClr>
                </a:solidFill>
              </a:rPr>
              <a:t>SENSORS</a:t>
            </a:r>
            <a:endParaRPr lang="en-US" dirty="0">
              <a:solidFill>
                <a:schemeClr val="accent5">
                  <a:lumMod val="50000"/>
                </a:schemeClr>
              </a:solidFill>
            </a:endParaRPr>
          </a:p>
        </p:txBody>
      </p:sp>
    </p:spTree>
    <p:extLst>
      <p:ext uri="{BB962C8B-B14F-4D97-AF65-F5344CB8AC3E}">
        <p14:creationId xmlns:p14="http://schemas.microsoft.com/office/powerpoint/2010/main" val="302713241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2" name="TextBox 1"/>
          <p:cNvSpPr txBox="1"/>
          <p:nvPr/>
        </p:nvSpPr>
        <p:spPr>
          <a:xfrm>
            <a:off x="685799" y="327171"/>
            <a:ext cx="6610525" cy="523220"/>
          </a:xfrm>
          <a:prstGeom prst="rect">
            <a:avLst/>
          </a:prstGeom>
          <a:noFill/>
        </p:spPr>
        <p:txBody>
          <a:bodyPr wrap="square" rtlCol="0">
            <a:spAutoFit/>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Conclusion:</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838899" y="1015067"/>
            <a:ext cx="7306811" cy="3397541"/>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US" sz="1600" dirty="0">
                <a:solidFill>
                  <a:schemeClr val="accent5">
                    <a:lumMod val="50000"/>
                  </a:schemeClr>
                </a:solidFill>
                <a:latin typeface="Times New Roman" panose="02020603050405020304" pitchFamily="18" charset="0"/>
                <a:cs typeface="Times New Roman" panose="02020603050405020304" pitchFamily="18" charset="0"/>
              </a:rPr>
              <a:t>The smart parking system is considered beneficial for the car park operators, car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park patrons </a:t>
            </a:r>
            <a:r>
              <a:rPr lang="en-US" sz="1600" dirty="0">
                <a:solidFill>
                  <a:schemeClr val="accent5">
                    <a:lumMod val="50000"/>
                  </a:schemeClr>
                </a:solidFill>
                <a:latin typeface="Times New Roman" panose="02020603050405020304" pitchFamily="18" charset="0"/>
                <a:cs typeface="Times New Roman" panose="02020603050405020304" pitchFamily="18" charset="0"/>
              </a:rPr>
              <a:t>as well as for the conservation of the environment as it significantly reduces the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amount of </a:t>
            </a:r>
            <a:r>
              <a:rPr lang="en-US" sz="1600" dirty="0">
                <a:solidFill>
                  <a:schemeClr val="accent5">
                    <a:lumMod val="50000"/>
                  </a:schemeClr>
                </a:solidFill>
                <a:latin typeface="Times New Roman" panose="02020603050405020304" pitchFamily="18" charset="0"/>
                <a:cs typeface="Times New Roman" panose="02020603050405020304" pitchFamily="18" charset="0"/>
              </a:rPr>
              <a:t>fuel burned going around in circles trying to find an empty spot</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As </a:t>
            </a:r>
            <a:r>
              <a:rPr lang="en-US" sz="1600" dirty="0">
                <a:solidFill>
                  <a:schemeClr val="accent5">
                    <a:lumMod val="50000"/>
                  </a:schemeClr>
                </a:solidFill>
                <a:latin typeface="Times New Roman" panose="02020603050405020304" pitchFamily="18" charset="0"/>
                <a:cs typeface="Times New Roman" panose="02020603050405020304" pitchFamily="18" charset="0"/>
              </a:rPr>
              <a:t>this system is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completely digitally </a:t>
            </a:r>
            <a:r>
              <a:rPr lang="en-US" sz="1600" dirty="0">
                <a:solidFill>
                  <a:schemeClr val="accent5">
                    <a:lumMod val="50000"/>
                  </a:schemeClr>
                </a:solidFill>
                <a:latin typeface="Times New Roman" panose="02020603050405020304" pitchFamily="18" charset="0"/>
                <a:cs typeface="Times New Roman" panose="02020603050405020304" pitchFamily="18" charset="0"/>
              </a:rPr>
              <a:t>implemented, there is no more need for Parking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workers. </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US" sz="1600" dirty="0">
                <a:solidFill>
                  <a:schemeClr val="accent5">
                    <a:lumMod val="50000"/>
                  </a:schemeClr>
                </a:solidFill>
                <a:latin typeface="Times New Roman" panose="02020603050405020304" pitchFamily="18" charset="0"/>
                <a:cs typeface="Times New Roman" panose="02020603050405020304" pitchFamily="18" charset="0"/>
              </a:rPr>
              <a:t>implementation of this project solves problems from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an environmental </a:t>
            </a:r>
            <a:r>
              <a:rPr lang="en-US" sz="1600" dirty="0">
                <a:solidFill>
                  <a:schemeClr val="accent5">
                    <a:lumMod val="50000"/>
                  </a:schemeClr>
                </a:solidFill>
                <a:latin typeface="Times New Roman" panose="02020603050405020304" pitchFamily="18" charset="0"/>
                <a:cs typeface="Times New Roman" panose="02020603050405020304" pitchFamily="18" charset="0"/>
              </a:rPr>
              <a:t>perspective to the perspective of a business where the cheapest yet most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efficient solutions </a:t>
            </a:r>
            <a:r>
              <a:rPr lang="en-US" sz="1600" dirty="0">
                <a:solidFill>
                  <a:schemeClr val="accent5">
                    <a:lumMod val="50000"/>
                  </a:schemeClr>
                </a:solidFill>
                <a:latin typeface="Times New Roman" panose="02020603050405020304" pitchFamily="18" charset="0"/>
                <a:cs typeface="Times New Roman" panose="02020603050405020304" pitchFamily="18" charset="0"/>
              </a:rPr>
              <a:t>are preferred to avoid the expenditure of unnecessary excess money.</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This </a:t>
            </a:r>
            <a:r>
              <a:rPr lang="en-US" sz="1600" dirty="0">
                <a:solidFill>
                  <a:schemeClr val="accent5">
                    <a:lumMod val="50000"/>
                  </a:schemeClr>
                </a:solidFill>
                <a:latin typeface="Times New Roman" panose="02020603050405020304" pitchFamily="18" charset="0"/>
                <a:cs typeface="Times New Roman" panose="02020603050405020304" pitchFamily="18" charset="0"/>
              </a:rPr>
              <a:t>Smart Parking System is proposed to help combat the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problems that arise in parking lots by providing a system that helps drivers to smoothly and quickly allocate an area to park without creating </a:t>
            </a:r>
            <a:r>
              <a:rPr lang="en-US" sz="1600" dirty="0">
                <a:solidFill>
                  <a:schemeClr val="accent5">
                    <a:lumMod val="50000"/>
                  </a:schemeClr>
                </a:solidFill>
                <a:latin typeface="Times New Roman" panose="02020603050405020304" pitchFamily="18" charset="0"/>
                <a:cs typeface="Times New Roman" panose="02020603050405020304" pitchFamily="18" charset="0"/>
              </a:rPr>
              <a:t>unnecessary traffic jams and wasting time going </a:t>
            </a:r>
            <a:r>
              <a:rPr lang="en-US" sz="1600" dirty="0" smtClean="0">
                <a:solidFill>
                  <a:schemeClr val="accent5">
                    <a:lumMod val="50000"/>
                  </a:schemeClr>
                </a:solidFill>
                <a:latin typeface="Times New Roman" panose="02020603050405020304" pitchFamily="18" charset="0"/>
                <a:cs typeface="Times New Roman" panose="02020603050405020304" pitchFamily="18" charset="0"/>
              </a:rPr>
              <a:t>all around </a:t>
            </a:r>
            <a:r>
              <a:rPr lang="en-US" sz="1600" dirty="0">
                <a:solidFill>
                  <a:schemeClr val="accent5">
                    <a:lumMod val="50000"/>
                  </a:schemeClr>
                </a:solidFill>
                <a:latin typeface="Times New Roman" panose="02020603050405020304" pitchFamily="18" charset="0"/>
                <a:cs typeface="Times New Roman" panose="02020603050405020304" pitchFamily="18" charset="0"/>
              </a:rPr>
              <a:t>the parking lot.</a:t>
            </a:r>
          </a:p>
        </p:txBody>
      </p:sp>
    </p:spTree>
    <p:extLst>
      <p:ext uri="{BB962C8B-B14F-4D97-AF65-F5344CB8AC3E}">
        <p14:creationId xmlns:p14="http://schemas.microsoft.com/office/powerpoint/2010/main" val="213104614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Shape 124"/>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143" y="3870094"/>
            <a:ext cx="4876800" cy="638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0" y="0"/>
            <a:ext cx="9144000" cy="1040235"/>
          </a:xfrm>
          <a:prstGeom prst="rect">
            <a:avLst/>
          </a:prstGeom>
          <a:blipFill dpi="0" rotWithShape="1">
            <a:blip r:embed="rId4">
              <a:alphaModFix amt="46000"/>
            </a:blip>
            <a:srcRect/>
            <a:tile tx="0" ty="0" sx="100000" sy="100000" flip="none" algn="tl"/>
          </a:blipFill>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solidFill>
                  <a:schemeClr val="accent5">
                    <a:lumMod val="50000"/>
                  </a:schemeClr>
                </a:solidFill>
              </a:rPr>
              <a:t>SMART CAR PARKING SYSTEM</a:t>
            </a:r>
            <a:r>
              <a:rPr lang="en" dirty="0" smtClean="0">
                <a:solidFill>
                  <a:schemeClr val="accent5">
                    <a:lumMod val="50000"/>
                  </a:schemeClr>
                </a:solidFill>
              </a:rPr>
              <a:t/>
            </a:r>
            <a:br>
              <a:rPr lang="en" dirty="0" smtClean="0">
                <a:solidFill>
                  <a:schemeClr val="accent5">
                    <a:lumMod val="50000"/>
                  </a:schemeClr>
                </a:solidFill>
              </a:rPr>
            </a:br>
            <a:r>
              <a:rPr lang="en" sz="1800" dirty="0" smtClean="0">
                <a:solidFill>
                  <a:schemeClr val="accent5">
                    <a:lumMod val="50000"/>
                  </a:schemeClr>
                </a:solidFill>
              </a:rPr>
              <a:t>Digital Logic Design</a:t>
            </a:r>
            <a:endParaRPr sz="1800" dirty="0">
              <a:solidFill>
                <a:schemeClr val="accent5">
                  <a:lumMod val="50000"/>
                </a:schemeClr>
              </a:solidFill>
            </a:endParaRPr>
          </a:p>
        </p:txBody>
      </p:sp>
      <p:sp>
        <p:nvSpPr>
          <p:cNvPr id="7" name="Google Shape;74;p12"/>
          <p:cNvSpPr txBox="1">
            <a:spLocks/>
          </p:cNvSpPr>
          <p:nvPr/>
        </p:nvSpPr>
        <p:spPr>
          <a:xfrm>
            <a:off x="5982788" y="4741273"/>
            <a:ext cx="3161212" cy="402227"/>
          </a:xfrm>
          <a:prstGeom prst="rect">
            <a:avLst/>
          </a:prstGeom>
          <a:blipFill>
            <a:blip r:embed="rId4">
              <a:alphaModFix amt="48000"/>
            </a:blip>
            <a:tile tx="0" ty="0" sx="100000" sy="100000" flip="none" algn="tl"/>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4800"/>
              <a:buFont typeface="Montserrat"/>
              <a:buNone/>
              <a:defRPr sz="4800" b="1" i="0" u="none" strike="noStrike" cap="none">
                <a:solidFill>
                  <a:srgbClr val="FFFFFF"/>
                </a:solidFill>
                <a:latin typeface="Montserrat"/>
                <a:ea typeface="Montserrat"/>
                <a:cs typeface="Montserrat"/>
                <a:sym typeface="Montserrat"/>
              </a:defRPr>
            </a:lvl9pPr>
          </a:lstStyle>
          <a:p>
            <a:r>
              <a:rPr lang="en-US" sz="1600" dirty="0">
                <a:solidFill>
                  <a:schemeClr val="accent5">
                    <a:lumMod val="50000"/>
                  </a:schemeClr>
                </a:solidFill>
              </a:rPr>
              <a:t>BEE 11-B GROUP NUMBER 4</a:t>
            </a:r>
            <a:endParaRPr lang="en-US" altLang="en-US" sz="1600" dirty="0">
              <a:solidFill>
                <a:schemeClr val="accent5">
                  <a:lumMod val="50000"/>
                </a:schemeClr>
              </a:solidFill>
            </a:endParaRPr>
          </a:p>
          <a:p>
            <a:endParaRPr lang="en-US" sz="1800" dirty="0">
              <a:solidFill>
                <a:schemeClr val="accent5">
                  <a:lumMod val="50000"/>
                </a:schemeClr>
              </a:solidFill>
            </a:endParaRPr>
          </a:p>
        </p:txBody>
      </p:sp>
      <p:sp>
        <p:nvSpPr>
          <p:cNvPr id="4" name="Oval 3"/>
          <p:cNvSpPr/>
          <p:nvPr/>
        </p:nvSpPr>
        <p:spPr>
          <a:xfrm>
            <a:off x="984069" y="261257"/>
            <a:ext cx="148045" cy="1480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8" name="Oval 7"/>
          <p:cNvSpPr/>
          <p:nvPr/>
        </p:nvSpPr>
        <p:spPr>
          <a:xfrm>
            <a:off x="7946572" y="261257"/>
            <a:ext cx="148045" cy="14804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 name="Oval 8"/>
          <p:cNvSpPr/>
          <p:nvPr/>
        </p:nvSpPr>
        <p:spPr>
          <a:xfrm>
            <a:off x="3126379" y="698863"/>
            <a:ext cx="95793" cy="914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1" name="Oval 10"/>
          <p:cNvSpPr/>
          <p:nvPr/>
        </p:nvSpPr>
        <p:spPr>
          <a:xfrm>
            <a:off x="5882640" y="683623"/>
            <a:ext cx="95793" cy="914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Tree>
    <p:extLst>
      <p:ext uri="{BB962C8B-B14F-4D97-AF65-F5344CB8AC3E}">
        <p14:creationId xmlns:p14="http://schemas.microsoft.com/office/powerpoint/2010/main" val="191049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anim calcmode="lin" valueType="num">
                                      <p:cBhvr>
                                        <p:cTn id="9" dur="1000" fill="hold"/>
                                        <p:tgtEl>
                                          <p:spTgt spid="74"/>
                                        </p:tgtEl>
                                        <p:attrNameLst>
                                          <p:attrName>style.rotation</p:attrName>
                                        </p:attrNameLst>
                                      </p:cBhvr>
                                      <p:tavLst>
                                        <p:tav tm="0">
                                          <p:val>
                                            <p:fltVal val="90"/>
                                          </p:val>
                                        </p:tav>
                                        <p:tav tm="100000">
                                          <p:val>
                                            <p:fltVal val="0"/>
                                          </p:val>
                                        </p:tav>
                                      </p:tavLst>
                                    </p:anim>
                                    <p:animEffect transition="in" filter="fade">
                                      <p:cBhvr>
                                        <p:cTn id="10" dur="10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1129937" y="1001484"/>
            <a:ext cx="6873241" cy="3735977"/>
          </a:xfrm>
          <a:prstGeom prst="rect">
            <a:avLst/>
          </a:prstGeom>
          <a:ln w="38100">
            <a:noFill/>
          </a:ln>
        </p:spPr>
        <p:txBody>
          <a:bodyPr spcFirstLastPara="1" wrap="square" lIns="91425" tIns="91425" rIns="91425" bIns="91425" anchor="t" anchorCtr="0">
            <a:noAutofit/>
          </a:bodyPr>
          <a:lstStyle/>
          <a:p>
            <a:pPr lvl="0"/>
            <a:r>
              <a:rPr lang="en-US" sz="2400" u="sng" kern="1200" dirty="0">
                <a:solidFill>
                  <a:srgbClr val="285E80"/>
                </a:solidFill>
                <a:latin typeface="Times New Roman" panose="02020603050405020304" pitchFamily="18" charset="0"/>
                <a:ea typeface="+mj-ea"/>
                <a:cs typeface="Times New Roman" panose="02020603050405020304" pitchFamily="18" charset="0"/>
              </a:rPr>
              <a:t>TEAM LEADER</a:t>
            </a:r>
            <a:r>
              <a:rPr lang="en-US" sz="2400" u="sng" kern="1200" dirty="0" smtClean="0">
                <a:solidFill>
                  <a:srgbClr val="285E80"/>
                </a:solidFill>
                <a:latin typeface="Times New Roman" panose="02020603050405020304" pitchFamily="18" charset="0"/>
                <a:ea typeface="+mj-ea"/>
                <a:cs typeface="Times New Roman" panose="02020603050405020304" pitchFamily="18" charset="0"/>
              </a:rPr>
              <a:t>:</a:t>
            </a:r>
            <a:r>
              <a:rPr lang="en-US" sz="2400" kern="1200" dirty="0" smtClean="0">
                <a:solidFill>
                  <a:srgbClr val="285E80"/>
                </a:solidFill>
                <a:latin typeface="Times New Roman" panose="02020603050405020304" pitchFamily="18" charset="0"/>
                <a:ea typeface="+mj-ea"/>
                <a:cs typeface="Times New Roman" panose="02020603050405020304" pitchFamily="18" charset="0"/>
              </a:rPr>
              <a:t>                                    </a:t>
            </a:r>
            <a:r>
              <a:rPr lang="en-US" sz="2400" u="sng" kern="1200" dirty="0">
                <a:solidFill>
                  <a:srgbClr val="285E80"/>
                </a:solidFill>
                <a:latin typeface="Times New Roman" panose="02020603050405020304" pitchFamily="18" charset="0"/>
                <a:cs typeface="Times New Roman" panose="02020603050405020304" pitchFamily="18" charset="0"/>
              </a:rPr>
              <a:t>Reg. </a:t>
            </a:r>
            <a:r>
              <a:rPr lang="en-US" sz="2400" u="sng" kern="1200" dirty="0" smtClean="0">
                <a:solidFill>
                  <a:srgbClr val="285E80"/>
                </a:solidFill>
                <a:latin typeface="Times New Roman" panose="02020603050405020304" pitchFamily="18" charset="0"/>
                <a:cs typeface="Times New Roman" panose="02020603050405020304" pitchFamily="18" charset="0"/>
              </a:rPr>
              <a:t>No</a:t>
            </a:r>
            <a:r>
              <a:rPr lang="en-US" sz="2400" u="sng" kern="1200" dirty="0">
                <a:solidFill>
                  <a:srgbClr val="285E80"/>
                </a:solidFill>
                <a:latin typeface="Times New Roman" panose="02020603050405020304" pitchFamily="18" charset="0"/>
                <a:cs typeface="Times New Roman" panose="02020603050405020304" pitchFamily="18" charset="0"/>
              </a:rPr>
              <a:t>.</a:t>
            </a:r>
            <a:r>
              <a:rPr lang="en-US" sz="2400" u="sng" kern="1200" dirty="0" smtClean="0">
                <a:solidFill>
                  <a:srgbClr val="285E80"/>
                </a:solidFill>
                <a:latin typeface="Times New Roman" panose="02020603050405020304" pitchFamily="18" charset="0"/>
                <a:cs typeface="Times New Roman" panose="02020603050405020304" pitchFamily="18" charset="0"/>
              </a:rPr>
              <a:t> </a:t>
            </a:r>
            <a:r>
              <a:rPr lang="en-US" sz="2400" kern="1200" dirty="0" smtClean="0">
                <a:solidFill>
                  <a:srgbClr val="285E80"/>
                </a:solidFill>
                <a:latin typeface="Times New Roman" panose="02020603050405020304" pitchFamily="18" charset="0"/>
                <a:ea typeface="+mj-ea"/>
                <a:cs typeface="Times New Roman" panose="02020603050405020304" pitchFamily="18" charset="0"/>
              </a:rPr>
              <a:t/>
            </a:r>
            <a:br>
              <a:rPr lang="en-US" sz="2400" kern="1200" dirty="0" smtClean="0">
                <a:solidFill>
                  <a:srgbClr val="285E80"/>
                </a:solidFill>
                <a:latin typeface="Times New Roman" panose="02020603050405020304" pitchFamily="18" charset="0"/>
                <a:ea typeface="+mj-ea"/>
                <a:cs typeface="Times New Roman" panose="02020603050405020304" pitchFamily="18" charset="0"/>
              </a:rPr>
            </a:br>
            <a:r>
              <a:rPr lang="en-US" sz="2200" b="0" kern="1200" dirty="0" smtClean="0">
                <a:solidFill>
                  <a:srgbClr val="285E80"/>
                </a:solidFill>
                <a:latin typeface="Times New Roman" panose="02020603050405020304" pitchFamily="18" charset="0"/>
                <a:ea typeface="+mj-ea"/>
                <a:cs typeface="Times New Roman" panose="02020603050405020304" pitchFamily="18" charset="0"/>
              </a:rPr>
              <a:t>Ch</a:t>
            </a:r>
            <a:r>
              <a:rPr lang="en-US" sz="2200" b="0" kern="1200" dirty="0">
                <a:solidFill>
                  <a:srgbClr val="285E80"/>
                </a:solidFill>
                <a:latin typeface="Times New Roman" panose="02020603050405020304" pitchFamily="18" charset="0"/>
                <a:ea typeface="+mj-ea"/>
                <a:cs typeface="Times New Roman" panose="02020603050405020304" pitchFamily="18" charset="0"/>
              </a:rPr>
              <a:t>. Muhammad Shaheer Yasir                          </a:t>
            </a:r>
            <a:r>
              <a:rPr lang="en-US" sz="2200" b="0" kern="1200" dirty="0" smtClean="0">
                <a:solidFill>
                  <a:srgbClr val="285E80"/>
                </a:solidFill>
                <a:latin typeface="Times New Roman" panose="02020603050405020304" pitchFamily="18" charset="0"/>
                <a:ea typeface="+mj-ea"/>
                <a:cs typeface="Times New Roman" panose="02020603050405020304" pitchFamily="18" charset="0"/>
              </a:rPr>
              <a:t>286021</a:t>
            </a:r>
            <a:r>
              <a:rPr lang="en-US" sz="2400" b="0" kern="1200" dirty="0" smtClean="0">
                <a:solidFill>
                  <a:srgbClr val="285E80"/>
                </a:solidFill>
                <a:latin typeface="Times New Roman" panose="02020603050405020304" pitchFamily="18" charset="0"/>
                <a:ea typeface="+mj-ea"/>
                <a:cs typeface="Times New Roman" panose="02020603050405020304" pitchFamily="18" charset="0"/>
              </a:rPr>
              <a:t/>
            </a:r>
            <a:br>
              <a:rPr lang="en-US" sz="2400" b="0" kern="1200" dirty="0" smtClean="0">
                <a:solidFill>
                  <a:srgbClr val="285E80"/>
                </a:solidFill>
                <a:latin typeface="Times New Roman" panose="02020603050405020304" pitchFamily="18" charset="0"/>
                <a:ea typeface="+mj-ea"/>
                <a:cs typeface="Times New Roman" panose="02020603050405020304" pitchFamily="18" charset="0"/>
              </a:rPr>
            </a:br>
            <a:r>
              <a:rPr lang="en-US" sz="2400" b="0" kern="1200" dirty="0" smtClean="0">
                <a:solidFill>
                  <a:srgbClr val="285E80"/>
                </a:solidFill>
                <a:latin typeface="Times New Roman" panose="02020603050405020304" pitchFamily="18" charset="0"/>
                <a:ea typeface="+mj-ea"/>
                <a:cs typeface="Times New Roman" panose="02020603050405020304" pitchFamily="18" charset="0"/>
              </a:rPr>
              <a:t/>
            </a:r>
            <a:br>
              <a:rPr lang="en-US" sz="2400" b="0" kern="1200" dirty="0" smtClean="0">
                <a:solidFill>
                  <a:srgbClr val="285E80"/>
                </a:solidFill>
                <a:latin typeface="Times New Roman" panose="02020603050405020304" pitchFamily="18" charset="0"/>
                <a:ea typeface="+mj-ea"/>
                <a:cs typeface="Times New Roman" panose="02020603050405020304" pitchFamily="18" charset="0"/>
              </a:rPr>
            </a:br>
            <a:r>
              <a:rPr lang="en-US" sz="2400" b="0" kern="1200" dirty="0">
                <a:solidFill>
                  <a:srgbClr val="285E80"/>
                </a:solidFill>
                <a:latin typeface="Times New Roman" panose="02020603050405020304" pitchFamily="18" charset="0"/>
                <a:ea typeface="+mj-ea"/>
                <a:cs typeface="Times New Roman" panose="02020603050405020304" pitchFamily="18" charset="0"/>
              </a:rPr>
              <a:t/>
            </a:r>
            <a:br>
              <a:rPr lang="en-US" sz="2400" b="0" kern="1200" dirty="0">
                <a:solidFill>
                  <a:srgbClr val="285E80"/>
                </a:solidFill>
                <a:latin typeface="Times New Roman" panose="02020603050405020304" pitchFamily="18" charset="0"/>
                <a:ea typeface="+mj-ea"/>
                <a:cs typeface="Times New Roman" panose="02020603050405020304" pitchFamily="18" charset="0"/>
              </a:rPr>
            </a:br>
            <a:r>
              <a:rPr lang="en-US" sz="2400" u="sng" kern="1200" dirty="0" smtClean="0">
                <a:solidFill>
                  <a:srgbClr val="285E80"/>
                </a:solidFill>
                <a:latin typeface="Times New Roman" panose="02020603050405020304" pitchFamily="18" charset="0"/>
                <a:ea typeface="+mj-ea"/>
                <a:cs typeface="Times New Roman" panose="02020603050405020304" pitchFamily="18" charset="0"/>
              </a:rPr>
              <a:t>TEAM MEMBERS:</a:t>
            </a:r>
            <a:r>
              <a:rPr lang="en-US" sz="2400" b="0" kern="1200" dirty="0">
                <a:solidFill>
                  <a:srgbClr val="285E80"/>
                </a:solidFill>
                <a:latin typeface="Times New Roman" panose="02020603050405020304" pitchFamily="18" charset="0"/>
                <a:ea typeface="+mj-ea"/>
                <a:cs typeface="Times New Roman" panose="02020603050405020304" pitchFamily="18" charset="0"/>
              </a:rPr>
              <a:t/>
            </a:r>
            <a:br>
              <a:rPr lang="en-US" sz="2400" b="0" kern="1200" dirty="0">
                <a:solidFill>
                  <a:srgbClr val="285E80"/>
                </a:solidFill>
                <a:latin typeface="Times New Roman" panose="02020603050405020304" pitchFamily="18" charset="0"/>
                <a:ea typeface="+mj-ea"/>
                <a:cs typeface="Times New Roman" panose="02020603050405020304" pitchFamily="18" charset="0"/>
              </a:rPr>
            </a:br>
            <a:r>
              <a:rPr lang="en-US" sz="2200" b="0" kern="1200" dirty="0">
                <a:solidFill>
                  <a:srgbClr val="285E80"/>
                </a:solidFill>
                <a:latin typeface="Times New Roman" panose="02020603050405020304" pitchFamily="18" charset="0"/>
                <a:ea typeface="+mj-ea"/>
                <a:cs typeface="Times New Roman" panose="02020603050405020304" pitchFamily="18" charset="0"/>
              </a:rPr>
              <a:t>Farheen Gul                                                     </a:t>
            </a:r>
            <a:r>
              <a:rPr lang="en-US" sz="2200" b="0" kern="1200" dirty="0" smtClean="0">
                <a:solidFill>
                  <a:srgbClr val="285E80"/>
                </a:solidFill>
                <a:latin typeface="Times New Roman" panose="02020603050405020304" pitchFamily="18" charset="0"/>
                <a:ea typeface="+mj-ea"/>
                <a:cs typeface="Times New Roman" panose="02020603050405020304" pitchFamily="18" charset="0"/>
              </a:rPr>
              <a:t>  290352</a:t>
            </a:r>
            <a:r>
              <a:rPr lang="en-US" sz="2200" b="0" kern="1200" dirty="0">
                <a:solidFill>
                  <a:srgbClr val="285E80"/>
                </a:solidFill>
                <a:latin typeface="Times New Roman" panose="02020603050405020304" pitchFamily="18" charset="0"/>
                <a:ea typeface="+mj-ea"/>
                <a:cs typeface="Times New Roman" panose="02020603050405020304" pitchFamily="18" charset="0"/>
              </a:rPr>
              <a:t/>
            </a:r>
            <a:br>
              <a:rPr lang="en-US" sz="2200" b="0" kern="1200" dirty="0">
                <a:solidFill>
                  <a:srgbClr val="285E80"/>
                </a:solidFill>
                <a:latin typeface="Times New Roman" panose="02020603050405020304" pitchFamily="18" charset="0"/>
                <a:ea typeface="+mj-ea"/>
                <a:cs typeface="Times New Roman" panose="02020603050405020304" pitchFamily="18" charset="0"/>
              </a:rPr>
            </a:br>
            <a:r>
              <a:rPr lang="en-US" sz="2200" b="0" kern="1200" dirty="0">
                <a:solidFill>
                  <a:srgbClr val="285E80"/>
                </a:solidFill>
                <a:latin typeface="Times New Roman" panose="02020603050405020304" pitchFamily="18" charset="0"/>
                <a:ea typeface="+mj-ea"/>
                <a:cs typeface="Times New Roman" panose="02020603050405020304" pitchFamily="18" charset="0"/>
              </a:rPr>
              <a:t>Muhammad Hamza                                           290951</a:t>
            </a:r>
            <a:br>
              <a:rPr lang="en-US" sz="2200" b="0" kern="1200" dirty="0">
                <a:solidFill>
                  <a:srgbClr val="285E80"/>
                </a:solidFill>
                <a:latin typeface="Times New Roman" panose="02020603050405020304" pitchFamily="18" charset="0"/>
                <a:ea typeface="+mj-ea"/>
                <a:cs typeface="Times New Roman" panose="02020603050405020304" pitchFamily="18" charset="0"/>
              </a:rPr>
            </a:br>
            <a:r>
              <a:rPr lang="en-US" sz="2200" b="0" kern="1200" dirty="0">
                <a:solidFill>
                  <a:srgbClr val="285E80"/>
                </a:solidFill>
                <a:latin typeface="Times New Roman" panose="02020603050405020304" pitchFamily="18" charset="0"/>
                <a:ea typeface="+mj-ea"/>
                <a:cs typeface="Times New Roman" panose="02020603050405020304" pitchFamily="18" charset="0"/>
              </a:rPr>
              <a:t>Amna Abid                                                        321913</a:t>
            </a:r>
            <a:endParaRPr dirty="0"/>
          </a:p>
        </p:txBody>
      </p:sp>
    </p:spTree>
    <p:extLst>
      <p:ext uri="{BB962C8B-B14F-4D97-AF65-F5344CB8AC3E}">
        <p14:creationId xmlns:p14="http://schemas.microsoft.com/office/powerpoint/2010/main" val="1141342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4" name="Google Shape;84;p13"/>
          <p:cNvSpPr txBox="1">
            <a:spLocks noGrp="1"/>
          </p:cNvSpPr>
          <p:nvPr>
            <p:ph type="body" idx="4294967295"/>
          </p:nvPr>
        </p:nvSpPr>
        <p:spPr>
          <a:xfrm>
            <a:off x="2961550" y="1120950"/>
            <a:ext cx="2627400" cy="170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000" dirty="0"/>
          </a:p>
          <a:p>
            <a:pPr marL="0" lvl="0" indent="0" algn="l" rtl="0">
              <a:spcBef>
                <a:spcPts val="600"/>
              </a:spcBef>
              <a:spcAft>
                <a:spcPts val="0"/>
              </a:spcAft>
              <a:buNone/>
            </a:pPr>
            <a:endParaRPr sz="1000" dirty="0"/>
          </a:p>
        </p:txBody>
      </p:sp>
      <p:sp>
        <p:nvSpPr>
          <p:cNvPr id="85" name="Google Shape;85;p13"/>
          <p:cNvSpPr txBox="1">
            <a:spLocks noGrp="1"/>
          </p:cNvSpPr>
          <p:nvPr>
            <p:ph type="body" idx="4294967295"/>
          </p:nvPr>
        </p:nvSpPr>
        <p:spPr>
          <a:xfrm>
            <a:off x="1153885" y="975359"/>
            <a:ext cx="7180218" cy="3910149"/>
          </a:xfrm>
          <a:prstGeom prst="rect">
            <a:avLst/>
          </a:prstGeom>
        </p:spPr>
        <p:txBody>
          <a:bodyPr spcFirstLastPara="1" wrap="square" lIns="91425" tIns="91425" rIns="91425" bIns="91425" anchor="t" anchorCtr="0">
            <a:noAutofit/>
          </a:bodyPr>
          <a:lstStyle/>
          <a:p>
            <a:pPr marL="0" lvl="0" indent="0">
              <a:buNone/>
            </a:pPr>
            <a:endParaRPr lang="en-US" sz="1100" dirty="0">
              <a:solidFill>
                <a:schemeClr val="accent5">
                  <a:lumMod val="50000"/>
                </a:schemeClr>
              </a:solidFill>
            </a:endParaRPr>
          </a:p>
          <a:p>
            <a:pPr marL="0" lvl="0" indent="0">
              <a:buNone/>
            </a:pPr>
            <a:r>
              <a:rPr lang="en-US" sz="1600" dirty="0" smtClean="0">
                <a:solidFill>
                  <a:schemeClr val="accent5">
                    <a:lumMod val="50000"/>
                  </a:schemeClr>
                </a:solidFill>
              </a:rPr>
              <a:t>One </a:t>
            </a:r>
            <a:r>
              <a:rPr lang="en-US" sz="1600" dirty="0">
                <a:solidFill>
                  <a:schemeClr val="accent5">
                    <a:lumMod val="50000"/>
                  </a:schemeClr>
                </a:solidFill>
              </a:rPr>
              <a:t>of the major techniques that forms the basis of all digitally integrated circuits is Digital Logic Design. Using these techniques, we have come forth with a system aimed at aiding drivers with </a:t>
            </a:r>
            <a:r>
              <a:rPr lang="en-US" sz="1600" dirty="0" smtClean="0">
                <a:solidFill>
                  <a:schemeClr val="accent5">
                    <a:lumMod val="50000"/>
                  </a:schemeClr>
                </a:solidFill>
              </a:rPr>
              <a:t>parking.</a:t>
            </a:r>
          </a:p>
          <a:p>
            <a:pPr marL="0" lvl="0" indent="0">
              <a:buNone/>
            </a:pPr>
            <a:r>
              <a:rPr lang="en-US" sz="1600" dirty="0" smtClean="0">
                <a:solidFill>
                  <a:schemeClr val="accent5">
                    <a:lumMod val="50000"/>
                  </a:schemeClr>
                </a:solidFill>
              </a:rPr>
              <a:t>Due </a:t>
            </a:r>
            <a:r>
              <a:rPr lang="en-US" sz="1600" dirty="0">
                <a:solidFill>
                  <a:schemeClr val="accent5">
                    <a:lumMod val="50000"/>
                  </a:schemeClr>
                </a:solidFill>
              </a:rPr>
              <a:t>to the rapid increase in the number of vehicles on the road, traffic problems are also on the rise. This is due to the fact that the current transportation infrastructure and car parking facilities developed are unable to cope with the influx of vehicles on the roads. One main problem is revealed to be the lack of a proper system to help vehicles park efficiently, given the exponential rise of huge parking areas and vehicles alike. </a:t>
            </a:r>
            <a:r>
              <a:rPr lang="en-US" sz="1600" dirty="0" smtClean="0">
                <a:solidFill>
                  <a:schemeClr val="accent5">
                    <a:lumMod val="50000"/>
                  </a:schemeClr>
                </a:solidFill>
              </a:rPr>
              <a:t>we have developed a “Smart Parking System”. </a:t>
            </a:r>
            <a:endParaRPr sz="700" dirty="0">
              <a:solidFill>
                <a:schemeClr val="accent5">
                  <a:lumMod val="50000"/>
                </a:schemeClr>
              </a:solidFill>
            </a:endParaRPr>
          </a:p>
        </p:txBody>
      </p:sp>
      <p:sp>
        <p:nvSpPr>
          <p:cNvPr id="86" name="Google Shape;86;p13"/>
          <p:cNvSpPr txBox="1">
            <a:spLocks noGrp="1"/>
          </p:cNvSpPr>
          <p:nvPr>
            <p:ph type="body" idx="4294967295"/>
          </p:nvPr>
        </p:nvSpPr>
        <p:spPr>
          <a:xfrm>
            <a:off x="2961550" y="3296325"/>
            <a:ext cx="57252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000" dirty="0"/>
          </a:p>
          <a:p>
            <a:pPr marL="0" lvl="0" indent="0" algn="l" rtl="0">
              <a:spcBef>
                <a:spcPts val="1000"/>
              </a:spcBef>
              <a:spcAft>
                <a:spcPts val="1000"/>
              </a:spcAft>
              <a:buNone/>
            </a:pPr>
            <a:endParaRPr sz="1000" dirty="0"/>
          </a:p>
        </p:txBody>
      </p:sp>
      <p:sp>
        <p:nvSpPr>
          <p:cNvPr id="2" name="Title 1"/>
          <p:cNvSpPr>
            <a:spLocks noGrp="1"/>
          </p:cNvSpPr>
          <p:nvPr>
            <p:ph type="title"/>
          </p:nvPr>
        </p:nvSpPr>
        <p:spPr>
          <a:xfrm>
            <a:off x="1153885" y="477563"/>
            <a:ext cx="2521131" cy="497797"/>
          </a:xfrm>
        </p:spPr>
        <p:txBody>
          <a:bodyPr/>
          <a:lstStyle/>
          <a:p>
            <a:r>
              <a:rPr lang="en-US" u="sng" dirty="0" smtClean="0">
                <a:solidFill>
                  <a:schemeClr val="accent5">
                    <a:lumMod val="50000"/>
                  </a:schemeClr>
                </a:solidFill>
              </a:rPr>
              <a:t>INTRODUCTION</a:t>
            </a:r>
            <a:endParaRPr lang="en-US" u="sng" dirty="0">
              <a:solidFill>
                <a:schemeClr val="accent5">
                  <a:lumMod val="50000"/>
                </a:schemeClr>
              </a:solidFill>
            </a:endParaRPr>
          </a:p>
        </p:txBody>
      </p:sp>
      <p:grpSp>
        <p:nvGrpSpPr>
          <p:cNvPr id="15" name="Google Shape;88;p13"/>
          <p:cNvGrpSpPr/>
          <p:nvPr/>
        </p:nvGrpSpPr>
        <p:grpSpPr>
          <a:xfrm>
            <a:off x="706954" y="544186"/>
            <a:ext cx="298946" cy="364550"/>
            <a:chOff x="596350" y="929175"/>
            <a:chExt cx="407950" cy="497475"/>
          </a:xfrm>
        </p:grpSpPr>
        <p:sp>
          <p:nvSpPr>
            <p:cNvPr id="16" name="Google Shape;89;p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7" name="Google Shape;90;p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8" name="Google Shape;91;p13"/>
            <p:cNvSpPr/>
            <p:nvPr/>
          </p:nvSpPr>
          <p:spPr>
            <a:xfrm>
              <a:off x="688900" y="1256150"/>
              <a:ext cx="133975" cy="25"/>
            </a:xfrm>
            <a:custGeom>
              <a:avLst/>
              <a:gdLst/>
              <a:ahLst/>
              <a:cxnLst/>
              <a:rect l="l" t="t" r="r" b="b"/>
              <a:pathLst>
                <a:path w="5359" h="1" fill="none" extrusionOk="0">
                  <a:moveTo>
                    <a:pt x="5358"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9" name="Google Shape;92;p13"/>
            <p:cNvSpPr/>
            <p:nvPr/>
          </p:nvSpPr>
          <p:spPr>
            <a:xfrm>
              <a:off x="688900" y="1201350"/>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0" name="Google Shape;93;p13"/>
            <p:cNvSpPr/>
            <p:nvPr/>
          </p:nvSpPr>
          <p:spPr>
            <a:xfrm>
              <a:off x="688900" y="1145950"/>
              <a:ext cx="255750" cy="25"/>
            </a:xfrm>
            <a:custGeom>
              <a:avLst/>
              <a:gdLst/>
              <a:ahLst/>
              <a:cxnLst/>
              <a:rect l="l" t="t" r="r" b="b"/>
              <a:pathLst>
                <a:path w="10230" h="1" fill="none" extrusionOk="0">
                  <a:moveTo>
                    <a:pt x="10229"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1" name="Google Shape;94;p13"/>
            <p:cNvSpPr/>
            <p:nvPr/>
          </p:nvSpPr>
          <p:spPr>
            <a:xfrm>
              <a:off x="688900" y="1090525"/>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2" name="Google Shape;95;p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gr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4" name="Google Shape;84;p13"/>
          <p:cNvSpPr txBox="1">
            <a:spLocks noGrp="1"/>
          </p:cNvSpPr>
          <p:nvPr>
            <p:ph type="body" idx="4294967295"/>
          </p:nvPr>
        </p:nvSpPr>
        <p:spPr>
          <a:xfrm>
            <a:off x="2961550" y="1120950"/>
            <a:ext cx="2627400" cy="170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000" dirty="0"/>
          </a:p>
          <a:p>
            <a:pPr marL="0" lvl="0" indent="0" algn="l" rtl="0">
              <a:spcBef>
                <a:spcPts val="600"/>
              </a:spcBef>
              <a:spcAft>
                <a:spcPts val="0"/>
              </a:spcAft>
              <a:buNone/>
            </a:pPr>
            <a:endParaRPr sz="1000" dirty="0"/>
          </a:p>
        </p:txBody>
      </p:sp>
      <p:sp>
        <p:nvSpPr>
          <p:cNvPr id="85" name="Google Shape;85;p13"/>
          <p:cNvSpPr txBox="1">
            <a:spLocks noGrp="1"/>
          </p:cNvSpPr>
          <p:nvPr>
            <p:ph type="body" idx="4294967295"/>
          </p:nvPr>
        </p:nvSpPr>
        <p:spPr>
          <a:xfrm>
            <a:off x="1153885" y="975359"/>
            <a:ext cx="7180218" cy="3910149"/>
          </a:xfrm>
          <a:prstGeom prst="rect">
            <a:avLst/>
          </a:prstGeom>
        </p:spPr>
        <p:txBody>
          <a:bodyPr spcFirstLastPara="1" wrap="square" lIns="91425" tIns="91425" rIns="91425" bIns="91425" anchor="t" anchorCtr="0">
            <a:noAutofit/>
          </a:bodyPr>
          <a:lstStyle/>
          <a:p>
            <a:pPr marL="0" lvl="0" indent="0">
              <a:buNone/>
            </a:pPr>
            <a:endParaRPr lang="en-US" sz="1100" dirty="0" smtClean="0">
              <a:solidFill>
                <a:schemeClr val="accent5">
                  <a:lumMod val="50000"/>
                </a:schemeClr>
              </a:solidFill>
            </a:endParaRPr>
          </a:p>
          <a:p>
            <a:pPr marL="0" lvl="0" indent="0">
              <a:buNone/>
            </a:pPr>
            <a:r>
              <a:rPr lang="en-US" sz="1600" dirty="0">
                <a:solidFill>
                  <a:schemeClr val="accent5">
                    <a:lumMod val="50000"/>
                  </a:schemeClr>
                </a:solidFill>
              </a:rPr>
              <a:t>With the implementation of the Smart Parking System, patrons can easily locate and secure a vacant parking space at any empty car park spot that is deemed convenient by them</a:t>
            </a:r>
            <a:r>
              <a:rPr lang="en-US" sz="1600" dirty="0" smtClean="0">
                <a:solidFill>
                  <a:schemeClr val="accent5">
                    <a:lumMod val="50000"/>
                  </a:schemeClr>
                </a:solidFill>
              </a:rPr>
              <a:t>.</a:t>
            </a:r>
          </a:p>
          <a:p>
            <a:pPr marL="0" lvl="0" indent="0">
              <a:buNone/>
            </a:pPr>
            <a:r>
              <a:rPr lang="en-US" sz="1600" dirty="0" smtClean="0">
                <a:solidFill>
                  <a:schemeClr val="accent5">
                    <a:lumMod val="50000"/>
                  </a:schemeClr>
                </a:solidFill>
              </a:rPr>
              <a:t>The </a:t>
            </a:r>
            <a:r>
              <a:rPr lang="en-US" sz="1600" dirty="0">
                <a:solidFill>
                  <a:schemeClr val="accent5">
                    <a:lumMod val="50000"/>
                  </a:schemeClr>
                </a:solidFill>
              </a:rPr>
              <a:t>main aim of this project is to effectively and efficiently provide a system that; helps in reducing the traffic that occurs within parking lots, furthermore works to reduce the time lost while searching around a place that is already at maximum capacity. </a:t>
            </a:r>
            <a:r>
              <a:rPr lang="en-US" sz="1600" dirty="0" smtClean="0">
                <a:solidFill>
                  <a:schemeClr val="accent5">
                    <a:lumMod val="50000"/>
                  </a:schemeClr>
                </a:solidFill>
              </a:rPr>
              <a:t>Vehicle detection plays a crucial role in this, as the smart parking system is implemented through a system that uses the help of various sensors and counters, which help in keeping a check where a spot in the parking lot is currently empty and guides the drivers to that spot with the help of LEDs</a:t>
            </a:r>
            <a:endParaRPr lang="en-US" sz="1600" dirty="0">
              <a:solidFill>
                <a:schemeClr val="accent5">
                  <a:lumMod val="50000"/>
                </a:schemeClr>
              </a:solidFill>
            </a:endParaRPr>
          </a:p>
        </p:txBody>
      </p:sp>
      <p:sp>
        <p:nvSpPr>
          <p:cNvPr id="86" name="Google Shape;86;p13"/>
          <p:cNvSpPr txBox="1">
            <a:spLocks noGrp="1"/>
          </p:cNvSpPr>
          <p:nvPr>
            <p:ph type="body" idx="4294967295"/>
          </p:nvPr>
        </p:nvSpPr>
        <p:spPr>
          <a:xfrm>
            <a:off x="2961550" y="3296325"/>
            <a:ext cx="57252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000" dirty="0"/>
          </a:p>
          <a:p>
            <a:pPr marL="0" lvl="0" indent="0" algn="l" rtl="0">
              <a:spcBef>
                <a:spcPts val="1000"/>
              </a:spcBef>
              <a:spcAft>
                <a:spcPts val="1000"/>
              </a:spcAft>
              <a:buNone/>
            </a:pPr>
            <a:endParaRPr sz="1000" dirty="0"/>
          </a:p>
        </p:txBody>
      </p:sp>
      <p:sp>
        <p:nvSpPr>
          <p:cNvPr id="2" name="Title 1"/>
          <p:cNvSpPr>
            <a:spLocks noGrp="1"/>
          </p:cNvSpPr>
          <p:nvPr>
            <p:ph type="title"/>
          </p:nvPr>
        </p:nvSpPr>
        <p:spPr>
          <a:xfrm>
            <a:off x="1153885" y="477563"/>
            <a:ext cx="2521131" cy="497797"/>
          </a:xfrm>
        </p:spPr>
        <p:txBody>
          <a:bodyPr/>
          <a:lstStyle/>
          <a:p>
            <a:r>
              <a:rPr lang="en-US" u="sng" dirty="0" smtClean="0">
                <a:solidFill>
                  <a:schemeClr val="accent5">
                    <a:lumMod val="50000"/>
                  </a:schemeClr>
                </a:solidFill>
              </a:rPr>
              <a:t>INTRODUCTION</a:t>
            </a:r>
            <a:endParaRPr lang="en-US" u="sng" dirty="0">
              <a:solidFill>
                <a:schemeClr val="accent5">
                  <a:lumMod val="50000"/>
                </a:schemeClr>
              </a:solidFill>
            </a:endParaRPr>
          </a:p>
        </p:txBody>
      </p:sp>
      <p:grpSp>
        <p:nvGrpSpPr>
          <p:cNvPr id="15" name="Google Shape;88;p13"/>
          <p:cNvGrpSpPr/>
          <p:nvPr/>
        </p:nvGrpSpPr>
        <p:grpSpPr>
          <a:xfrm>
            <a:off x="706954" y="544186"/>
            <a:ext cx="298946" cy="364550"/>
            <a:chOff x="596350" y="929175"/>
            <a:chExt cx="407950" cy="497475"/>
          </a:xfrm>
        </p:grpSpPr>
        <p:sp>
          <p:nvSpPr>
            <p:cNvPr id="16" name="Google Shape;89;p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7" name="Google Shape;90;p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8" name="Google Shape;91;p13"/>
            <p:cNvSpPr/>
            <p:nvPr/>
          </p:nvSpPr>
          <p:spPr>
            <a:xfrm>
              <a:off x="688900" y="1256150"/>
              <a:ext cx="133975" cy="25"/>
            </a:xfrm>
            <a:custGeom>
              <a:avLst/>
              <a:gdLst/>
              <a:ahLst/>
              <a:cxnLst/>
              <a:rect l="l" t="t" r="r" b="b"/>
              <a:pathLst>
                <a:path w="5359" h="1" fill="none" extrusionOk="0">
                  <a:moveTo>
                    <a:pt x="5358"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19" name="Google Shape;92;p13"/>
            <p:cNvSpPr/>
            <p:nvPr/>
          </p:nvSpPr>
          <p:spPr>
            <a:xfrm>
              <a:off x="688900" y="1201350"/>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0" name="Google Shape;93;p13"/>
            <p:cNvSpPr/>
            <p:nvPr/>
          </p:nvSpPr>
          <p:spPr>
            <a:xfrm>
              <a:off x="688900" y="1145950"/>
              <a:ext cx="255750" cy="25"/>
            </a:xfrm>
            <a:custGeom>
              <a:avLst/>
              <a:gdLst/>
              <a:ahLst/>
              <a:cxnLst/>
              <a:rect l="l" t="t" r="r" b="b"/>
              <a:pathLst>
                <a:path w="10230" h="1" fill="none" extrusionOk="0">
                  <a:moveTo>
                    <a:pt x="10229"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1" name="Google Shape;94;p13"/>
            <p:cNvSpPr/>
            <p:nvPr/>
          </p:nvSpPr>
          <p:spPr>
            <a:xfrm>
              <a:off x="688900" y="1090525"/>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22" name="Google Shape;95;p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grpSp>
    </p:spTree>
    <p:extLst>
      <p:ext uri="{BB962C8B-B14F-4D97-AF65-F5344CB8AC3E}">
        <p14:creationId xmlns:p14="http://schemas.microsoft.com/office/powerpoint/2010/main" val="176592844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4" name="Google Shape;84;p13"/>
          <p:cNvSpPr txBox="1">
            <a:spLocks noGrp="1"/>
          </p:cNvSpPr>
          <p:nvPr>
            <p:ph type="body" idx="4294967295"/>
          </p:nvPr>
        </p:nvSpPr>
        <p:spPr>
          <a:xfrm>
            <a:off x="2961550" y="1120950"/>
            <a:ext cx="2627400" cy="170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000" dirty="0"/>
          </a:p>
          <a:p>
            <a:pPr marL="0" lvl="0" indent="0" algn="l" rtl="0">
              <a:spcBef>
                <a:spcPts val="600"/>
              </a:spcBef>
              <a:spcAft>
                <a:spcPts val="0"/>
              </a:spcAft>
              <a:buNone/>
            </a:pPr>
            <a:endParaRPr sz="1000" dirty="0"/>
          </a:p>
        </p:txBody>
      </p:sp>
      <p:sp>
        <p:nvSpPr>
          <p:cNvPr id="86" name="Google Shape;86;p13"/>
          <p:cNvSpPr txBox="1">
            <a:spLocks noGrp="1"/>
          </p:cNvSpPr>
          <p:nvPr>
            <p:ph type="body" idx="4294967295"/>
          </p:nvPr>
        </p:nvSpPr>
        <p:spPr>
          <a:xfrm>
            <a:off x="2961550" y="3296325"/>
            <a:ext cx="5725200" cy="826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endParaRPr sz="1000" dirty="0"/>
          </a:p>
          <a:p>
            <a:pPr marL="0" lvl="0" indent="0" algn="l" rtl="0">
              <a:spcBef>
                <a:spcPts val="1000"/>
              </a:spcBef>
              <a:spcAft>
                <a:spcPts val="1000"/>
              </a:spcAft>
              <a:buNone/>
            </a:pPr>
            <a:endParaRPr sz="1000" dirty="0"/>
          </a:p>
        </p:txBody>
      </p:sp>
      <p:grpSp>
        <p:nvGrpSpPr>
          <p:cNvPr id="88" name="Google Shape;88;p13"/>
          <p:cNvGrpSpPr/>
          <p:nvPr/>
        </p:nvGrpSpPr>
        <p:grpSpPr>
          <a:xfrm>
            <a:off x="560082" y="521592"/>
            <a:ext cx="298946" cy="364550"/>
            <a:chOff x="596350" y="929175"/>
            <a:chExt cx="407950" cy="497475"/>
          </a:xfrm>
        </p:grpSpPr>
        <p:sp>
          <p:nvSpPr>
            <p:cNvPr id="89" name="Google Shape;89;p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0" name="Google Shape;90;p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1" name="Google Shape;91;p13"/>
            <p:cNvSpPr/>
            <p:nvPr/>
          </p:nvSpPr>
          <p:spPr>
            <a:xfrm>
              <a:off x="688900" y="1256150"/>
              <a:ext cx="133975" cy="25"/>
            </a:xfrm>
            <a:custGeom>
              <a:avLst/>
              <a:gdLst/>
              <a:ahLst/>
              <a:cxnLst/>
              <a:rect l="l" t="t" r="r" b="b"/>
              <a:pathLst>
                <a:path w="5359" h="1" fill="none" extrusionOk="0">
                  <a:moveTo>
                    <a:pt x="5358"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2" name="Google Shape;92;p13"/>
            <p:cNvSpPr/>
            <p:nvPr/>
          </p:nvSpPr>
          <p:spPr>
            <a:xfrm>
              <a:off x="688900" y="1201350"/>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3" name="Google Shape;93;p13"/>
            <p:cNvSpPr/>
            <p:nvPr/>
          </p:nvSpPr>
          <p:spPr>
            <a:xfrm>
              <a:off x="688900" y="1145950"/>
              <a:ext cx="255750" cy="25"/>
            </a:xfrm>
            <a:custGeom>
              <a:avLst/>
              <a:gdLst/>
              <a:ahLst/>
              <a:cxnLst/>
              <a:rect l="l" t="t" r="r" b="b"/>
              <a:pathLst>
                <a:path w="10230" h="1" fill="none" extrusionOk="0">
                  <a:moveTo>
                    <a:pt x="10229" y="0"/>
                  </a:moveTo>
                  <a:lnTo>
                    <a:pt x="0" y="0"/>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4" name="Google Shape;94;p13"/>
            <p:cNvSpPr/>
            <p:nvPr/>
          </p:nvSpPr>
          <p:spPr>
            <a:xfrm>
              <a:off x="688900" y="1090525"/>
              <a:ext cx="255750" cy="25"/>
            </a:xfrm>
            <a:custGeom>
              <a:avLst/>
              <a:gdLst/>
              <a:ahLst/>
              <a:cxnLst/>
              <a:rect l="l" t="t" r="r" b="b"/>
              <a:pathLst>
                <a:path w="10230" h="1" fill="none" extrusionOk="0">
                  <a:moveTo>
                    <a:pt x="10229" y="1"/>
                  </a:moveTo>
                  <a:lnTo>
                    <a:pt x="0" y="1"/>
                  </a:lnTo>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sp>
          <p:nvSpPr>
            <p:cNvPr id="95" name="Google Shape;95;p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50000"/>
                  </a:schemeClr>
                </a:solidFill>
              </a:endParaRPr>
            </a:p>
          </p:txBody>
        </p:sp>
      </p:grpSp>
      <p:sp>
        <p:nvSpPr>
          <p:cNvPr id="2" name="Title 1"/>
          <p:cNvSpPr>
            <a:spLocks noGrp="1"/>
          </p:cNvSpPr>
          <p:nvPr>
            <p:ph type="title"/>
          </p:nvPr>
        </p:nvSpPr>
        <p:spPr>
          <a:xfrm>
            <a:off x="1153885" y="477563"/>
            <a:ext cx="3217818" cy="497797"/>
          </a:xfrm>
        </p:spPr>
        <p:txBody>
          <a:bodyPr/>
          <a:lstStyle/>
          <a:p>
            <a:r>
              <a:rPr lang="en-US" sz="2000" u="sng" dirty="0" smtClean="0">
                <a:solidFill>
                  <a:schemeClr val="accent5">
                    <a:lumMod val="50000"/>
                  </a:schemeClr>
                </a:solidFill>
              </a:rPr>
              <a:t>BLOCK DIAGRAM</a:t>
            </a:r>
            <a:endParaRPr lang="en-US" sz="2000" u="sng" dirty="0">
              <a:solidFill>
                <a:schemeClr val="accent5">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28" y="1054217"/>
            <a:ext cx="7328252" cy="3795977"/>
          </a:xfrm>
          <a:prstGeom prst="rect">
            <a:avLst/>
          </a:prstGeom>
        </p:spPr>
      </p:pic>
      <p:sp>
        <p:nvSpPr>
          <p:cNvPr id="4" name="Rectangle 3"/>
          <p:cNvSpPr/>
          <p:nvPr/>
        </p:nvSpPr>
        <p:spPr>
          <a:xfrm>
            <a:off x="859028" y="886142"/>
            <a:ext cx="7762458" cy="4042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3087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3000"/>
            <a:lum/>
          </a:blip>
          <a:srcRect/>
          <a:stretch>
            <a:fillRect t="-4000" b="-4000"/>
          </a:stretch>
        </a:blipFill>
        <a:effectLst/>
      </p:bgPr>
    </p:bg>
    <p:spTree>
      <p:nvGrpSpPr>
        <p:cNvPr id="1" name="Shape 99"/>
        <p:cNvGrpSpPr/>
        <p:nvPr/>
      </p:nvGrpSpPr>
      <p:grpSpPr>
        <a:xfrm>
          <a:off x="0" y="0"/>
          <a:ext cx="0" cy="0"/>
          <a:chOff x="0" y="0"/>
          <a:chExt cx="0" cy="0"/>
        </a:xfrm>
      </p:grpSpPr>
      <p:sp>
        <p:nvSpPr>
          <p:cNvPr id="101" name="Google Shape;101;p14"/>
          <p:cNvSpPr txBox="1">
            <a:spLocks noGrp="1"/>
          </p:cNvSpPr>
          <p:nvPr>
            <p:ph type="body" idx="1"/>
          </p:nvPr>
        </p:nvSpPr>
        <p:spPr>
          <a:xfrm>
            <a:off x="1751056" y="1393730"/>
            <a:ext cx="6400166" cy="2908663"/>
          </a:xfrm>
          <a:prstGeom prst="rect">
            <a:avLst/>
          </a:prstGeom>
        </p:spPr>
        <p:txBody>
          <a:bodyPr spcFirstLastPara="1" wrap="square" lIns="91425" tIns="91425" rIns="91425" bIns="91425" anchor="t" anchorCtr="0">
            <a:noAutofit/>
          </a:bodyPr>
          <a:lstStyle/>
          <a:p>
            <a:pPr marL="0" lvl="0" indent="0" algn="ctr">
              <a:buNone/>
            </a:pPr>
            <a:endParaRPr lang="en-US" sz="2800" b="1" dirty="0"/>
          </a:p>
          <a:p>
            <a:pPr marL="0" lvl="0" indent="0">
              <a:buNone/>
            </a:pP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DIVISIONS </a:t>
            </a:r>
            <a:r>
              <a:rPr lang="en-US" sz="2800" b="1" u="sng" dirty="0">
                <a:solidFill>
                  <a:schemeClr val="accent5">
                    <a:lumMod val="50000"/>
                  </a:schemeClr>
                </a:solidFill>
                <a:latin typeface="Times New Roman" panose="02020603050405020304" pitchFamily="18" charset="0"/>
                <a:cs typeface="Times New Roman" panose="02020603050405020304" pitchFamily="18" charset="0"/>
              </a:rPr>
              <a:t>OF WORK </a:t>
            </a:r>
            <a:endParaRPr lang="en-US" sz="2800" b="1" u="sng" dirty="0" smtClean="0">
              <a:solidFill>
                <a:schemeClr val="accent5">
                  <a:lumMod val="50000"/>
                </a:schemeClr>
              </a:solidFill>
              <a:latin typeface="Times New Roman" panose="02020603050405020304" pitchFamily="18" charset="0"/>
              <a:cs typeface="Times New Roman" panose="02020603050405020304" pitchFamily="18" charset="0"/>
            </a:endParaRPr>
          </a:p>
          <a:p>
            <a:pPr marL="0" lvl="0" indent="0">
              <a:buNone/>
            </a:pPr>
            <a:r>
              <a:rPr lang="en-US" sz="2800" b="1" dirty="0" smtClean="0">
                <a:solidFill>
                  <a:schemeClr val="accent5">
                    <a:lumMod val="50000"/>
                  </a:schemeClr>
                </a:solidFill>
                <a:latin typeface="Times New Roman" panose="02020603050405020304" pitchFamily="18" charset="0"/>
                <a:cs typeface="Times New Roman" panose="02020603050405020304" pitchFamily="18" charset="0"/>
              </a:rPr>
              <a:t>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ALLOCATED </a:t>
            </a:r>
          </a:p>
          <a:p>
            <a:pPr marL="0" lvl="0" indent="0">
              <a:buNone/>
            </a:pPr>
            <a:endParaRPr lang="en-US" sz="1800" dirty="0">
              <a:solidFill>
                <a:schemeClr val="accent5">
                  <a:lumMod val="50000"/>
                </a:schemeClr>
              </a:solidFill>
            </a:endParaRPr>
          </a:p>
          <a:p>
            <a:pPr marL="0" lvl="0" indent="0">
              <a:buNone/>
            </a:pPr>
            <a:endParaRPr lang="en-US" sz="18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283" y="1881325"/>
            <a:ext cx="1719020" cy="1317127"/>
          </a:xfrm>
          <a:prstGeom prst="rect">
            <a:avLst/>
          </a:prstGeom>
          <a:effectLst>
            <a:glow rad="1892300">
              <a:schemeClr val="accent1">
                <a:alpha val="7000"/>
              </a:schemeClr>
            </a:glow>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685799" y="999968"/>
            <a:ext cx="7909561" cy="2670602"/>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400" b="0" dirty="0" smtClean="0">
                <a:solidFill>
                  <a:schemeClr val="accent5">
                    <a:lumMod val="50000"/>
                  </a:schemeClr>
                </a:solidFill>
              </a:rPr>
              <a:t/>
            </a:r>
            <a:br>
              <a:rPr lang="en-US" sz="1400" b="0" dirty="0" smtClean="0">
                <a:solidFill>
                  <a:schemeClr val="accent5">
                    <a:lumMod val="50000"/>
                  </a:schemeClr>
                </a:solidFill>
              </a:rPr>
            </a:br>
            <a:endParaRPr sz="1400" b="0" dirty="0">
              <a:solidFill>
                <a:schemeClr val="accent5">
                  <a:lumMod val="50000"/>
                </a:schemeClr>
              </a:solidFill>
            </a:endParaRPr>
          </a:p>
        </p:txBody>
      </p:sp>
      <p:sp>
        <p:nvSpPr>
          <p:cNvPr id="6" name="TextBox 5"/>
          <p:cNvSpPr txBox="1"/>
          <p:nvPr/>
        </p:nvSpPr>
        <p:spPr>
          <a:xfrm>
            <a:off x="844733" y="1388372"/>
            <a:ext cx="7080068" cy="2800767"/>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US" sz="1600" dirty="0" smtClean="0">
                <a:solidFill>
                  <a:schemeClr val="accent5">
                    <a:lumMod val="50000"/>
                  </a:schemeClr>
                </a:solidFill>
              </a:rPr>
              <a:t>This design consists of  open/closed </a:t>
            </a:r>
            <a:r>
              <a:rPr lang="en-US" sz="1600" dirty="0">
                <a:solidFill>
                  <a:schemeClr val="accent5">
                    <a:lumMod val="50000"/>
                  </a:schemeClr>
                </a:solidFill>
              </a:rPr>
              <a:t>LED at the entrance which will </a:t>
            </a:r>
            <a:r>
              <a:rPr lang="en-US" sz="1600" dirty="0" smtClean="0">
                <a:solidFill>
                  <a:schemeClr val="accent5">
                    <a:lumMod val="50000"/>
                  </a:schemeClr>
                </a:solidFill>
              </a:rPr>
              <a:t>give an information whether parking for new upcoming is available or not.</a:t>
            </a:r>
          </a:p>
          <a:p>
            <a:pPr marL="285750" indent="-285750">
              <a:buClr>
                <a:schemeClr val="accent6"/>
              </a:buClr>
              <a:buFont typeface="Wingdings" panose="05000000000000000000" pitchFamily="2" charset="2"/>
              <a:buChar char="Ø"/>
            </a:pPr>
            <a:r>
              <a:rPr lang="en-US" sz="1600" dirty="0">
                <a:solidFill>
                  <a:schemeClr val="accent5">
                    <a:lumMod val="50000"/>
                  </a:schemeClr>
                </a:solidFill>
              </a:rPr>
              <a:t>Two motion </a:t>
            </a:r>
            <a:r>
              <a:rPr lang="en-US" sz="1600" dirty="0" smtClean="0">
                <a:solidFill>
                  <a:schemeClr val="accent5">
                    <a:lumMod val="50000"/>
                  </a:schemeClr>
                </a:solidFill>
              </a:rPr>
              <a:t>sensors along light sensor for smart street system </a:t>
            </a:r>
            <a:r>
              <a:rPr lang="en-US" sz="1600" dirty="0">
                <a:solidFill>
                  <a:schemeClr val="accent5">
                    <a:lumMod val="50000"/>
                  </a:schemeClr>
                </a:solidFill>
              </a:rPr>
              <a:t>are located at the entrance and the exit of the parking </a:t>
            </a:r>
            <a:r>
              <a:rPr lang="en-US" sz="1600" dirty="0" smtClean="0">
                <a:solidFill>
                  <a:schemeClr val="accent5">
                    <a:lumMod val="50000"/>
                  </a:schemeClr>
                </a:solidFill>
              </a:rPr>
              <a:t>lot.</a:t>
            </a: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rPr>
              <a:t>It will provides a real time counting of spots occupied &amp; not-occupied at seven segment LED display.</a:t>
            </a:r>
            <a:endParaRPr lang="en-US" sz="1600" dirty="0">
              <a:solidFill>
                <a:schemeClr val="accent5">
                  <a:lumMod val="50000"/>
                </a:schemeClr>
              </a:solidFill>
            </a:endParaRPr>
          </a:p>
          <a:p>
            <a:pPr marL="285750" indent="-285750">
              <a:buClr>
                <a:schemeClr val="accent6"/>
              </a:buClr>
              <a:buFont typeface="Wingdings" panose="05000000000000000000" pitchFamily="2" charset="2"/>
              <a:buChar char="Ø"/>
            </a:pPr>
            <a:r>
              <a:rPr lang="en-US" sz="1600" dirty="0">
                <a:solidFill>
                  <a:schemeClr val="accent5">
                    <a:lumMod val="50000"/>
                  </a:schemeClr>
                </a:solidFill>
              </a:rPr>
              <a:t>Also, when there will be no space available, the gate of the parking system will not open until some car leaves the parking. </a:t>
            </a:r>
            <a:endParaRPr lang="en-US" sz="1600" dirty="0" smtClean="0">
              <a:solidFill>
                <a:schemeClr val="accent5">
                  <a:lumMod val="50000"/>
                </a:schemeClr>
              </a:solidFill>
            </a:endParaRPr>
          </a:p>
          <a:p>
            <a:pPr marL="285750" indent="-285750">
              <a:buClr>
                <a:schemeClr val="accent6"/>
              </a:buClr>
              <a:buFont typeface="Wingdings" panose="05000000000000000000" pitchFamily="2" charset="2"/>
              <a:buChar char="Ø"/>
            </a:pPr>
            <a:r>
              <a:rPr lang="en-US" sz="1600" dirty="0" smtClean="0">
                <a:solidFill>
                  <a:schemeClr val="accent5">
                    <a:lumMod val="50000"/>
                  </a:schemeClr>
                </a:solidFill>
              </a:rPr>
              <a:t>It will also conserve energy by turning on &amp; off the street lights according to day /night time.</a:t>
            </a:r>
          </a:p>
          <a:p>
            <a:pPr marL="285750" indent="-285750">
              <a:buClr>
                <a:schemeClr val="accent6"/>
              </a:buClr>
              <a:buFont typeface="Wingdings" panose="05000000000000000000" pitchFamily="2" charset="2"/>
              <a:buChar char="Ø"/>
            </a:pPr>
            <a:endParaRPr lang="en-US" sz="1600" dirty="0">
              <a:solidFill>
                <a:schemeClr val="accent5">
                  <a:lumMod val="50000"/>
                </a:schemeClr>
              </a:solidFill>
            </a:endParaRPr>
          </a:p>
        </p:txBody>
      </p:sp>
      <p:sp>
        <p:nvSpPr>
          <p:cNvPr id="5" name="TextBox 4"/>
          <p:cNvSpPr txBox="1"/>
          <p:nvPr/>
        </p:nvSpPr>
        <p:spPr>
          <a:xfrm>
            <a:off x="444617" y="316172"/>
            <a:ext cx="8539992" cy="523220"/>
          </a:xfrm>
          <a:prstGeom prst="rect">
            <a:avLst/>
          </a:prstGeom>
          <a:noFill/>
        </p:spPr>
        <p:txBody>
          <a:bodyPr wrap="square" rtlCol="0">
            <a:spAutoFit/>
          </a:bodyPr>
          <a:lstStyle/>
          <a:p>
            <a:r>
              <a:rPr lang="en-US" sz="2800" b="1" u="sng" dirty="0">
                <a:solidFill>
                  <a:schemeClr val="accent5">
                    <a:lumMod val="50000"/>
                  </a:schemeClr>
                </a:solidFill>
                <a:latin typeface="Times New Roman" panose="02020603050405020304" pitchFamily="18" charset="0"/>
                <a:cs typeface="Times New Roman" panose="02020603050405020304" pitchFamily="18" charset="0"/>
              </a:rPr>
              <a:t>Parking Space indicator &amp;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Smart Street </a:t>
            </a:r>
            <a:r>
              <a:rPr lang="en-US" sz="2800" b="1" u="sng" dirty="0">
                <a:solidFill>
                  <a:schemeClr val="accent5">
                    <a:lumMod val="50000"/>
                  </a:schemeClr>
                </a:solidFill>
                <a:latin typeface="Times New Roman" panose="02020603050405020304" pitchFamily="18" charset="0"/>
                <a:cs typeface="Times New Roman" panose="02020603050405020304" pitchFamily="18" charset="0"/>
              </a:rPr>
              <a:t>Light System</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982075"/>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5000"/>
            <a:lum/>
          </a:blip>
          <a:srcRect/>
          <a:stretch>
            <a:fillRect/>
          </a:stretch>
        </a:blipFill>
        <a:effectLst/>
      </p:bgPr>
    </p:bg>
    <p:spTree>
      <p:nvGrpSpPr>
        <p:cNvPr id="1" name="Shape 111"/>
        <p:cNvGrpSpPr/>
        <p:nvPr/>
      </p:nvGrpSpPr>
      <p:grpSpPr>
        <a:xfrm>
          <a:off x="0" y="0"/>
          <a:ext cx="0" cy="0"/>
          <a:chOff x="0" y="0"/>
          <a:chExt cx="0" cy="0"/>
        </a:xfrm>
      </p:grpSpPr>
      <p:sp>
        <p:nvSpPr>
          <p:cNvPr id="2" name="TextBox 1"/>
          <p:cNvSpPr txBox="1"/>
          <p:nvPr/>
        </p:nvSpPr>
        <p:spPr>
          <a:xfrm>
            <a:off x="444617" y="316172"/>
            <a:ext cx="8539992" cy="523220"/>
          </a:xfrm>
          <a:prstGeom prst="rect">
            <a:avLst/>
          </a:prstGeom>
          <a:noFill/>
        </p:spPr>
        <p:txBody>
          <a:bodyPr wrap="square" rtlCol="0">
            <a:spAutoFit/>
          </a:bodyPr>
          <a:lstStyle/>
          <a:p>
            <a:r>
              <a:rPr lang="en-US" sz="2800" b="1" u="sng" dirty="0">
                <a:solidFill>
                  <a:schemeClr val="accent5">
                    <a:lumMod val="50000"/>
                  </a:schemeClr>
                </a:solidFill>
                <a:latin typeface="Times New Roman" panose="02020603050405020304" pitchFamily="18" charset="0"/>
                <a:cs typeface="Times New Roman" panose="02020603050405020304" pitchFamily="18" charset="0"/>
              </a:rPr>
              <a:t>Parking Space indicator &amp; </a:t>
            </a:r>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Smart Street </a:t>
            </a:r>
            <a:r>
              <a:rPr lang="en-US" sz="2800" b="1" u="sng" dirty="0">
                <a:solidFill>
                  <a:schemeClr val="accent5">
                    <a:lumMod val="50000"/>
                  </a:schemeClr>
                </a:solidFill>
                <a:latin typeface="Times New Roman" panose="02020603050405020304" pitchFamily="18" charset="0"/>
                <a:cs typeface="Times New Roman" panose="02020603050405020304" pitchFamily="18" charset="0"/>
              </a:rPr>
              <a:t>Light System</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336"/>
          <a:stretch/>
        </p:blipFill>
        <p:spPr>
          <a:xfrm>
            <a:off x="1204703" y="1782655"/>
            <a:ext cx="5960705" cy="3239199"/>
          </a:xfrm>
          <a:prstGeom prst="rect">
            <a:avLst/>
          </a:prstGeom>
        </p:spPr>
      </p:pic>
      <p:sp>
        <p:nvSpPr>
          <p:cNvPr id="6" name="Rounded Rectangle 5"/>
          <p:cNvSpPr/>
          <p:nvPr/>
        </p:nvSpPr>
        <p:spPr>
          <a:xfrm>
            <a:off x="1954153" y="1228977"/>
            <a:ext cx="998291" cy="427839"/>
          </a:xfrm>
          <a:prstGeom prst="roundRect">
            <a:avLst/>
          </a:prstGeom>
          <a:gradFill flip="none" rotWithShape="1">
            <a:gsLst>
              <a:gs pos="5328">
                <a:srgbClr val="EB6A55"/>
              </a:gs>
              <a:gs pos="0">
                <a:srgbClr val="EB6A55"/>
              </a:gs>
              <a:gs pos="100000">
                <a:srgbClr val="C00000"/>
              </a:gs>
              <a:gs pos="100000">
                <a:srgbClr val="E35D5D"/>
              </a:gs>
              <a:gs pos="0">
                <a:srgbClr val="EB6A55"/>
              </a:gs>
              <a:gs pos="0">
                <a:srgbClr val="EB6A55"/>
              </a:gs>
              <a:gs pos="48000">
                <a:srgbClr val="F0A398"/>
              </a:gs>
              <a:gs pos="100000">
                <a:srgbClr val="EB6A5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
        <p:nvSpPr>
          <p:cNvPr id="8" name="Rounded Rectangle 7"/>
          <p:cNvSpPr/>
          <p:nvPr/>
        </p:nvSpPr>
        <p:spPr>
          <a:xfrm>
            <a:off x="4789415" y="1103140"/>
            <a:ext cx="948655" cy="679515"/>
          </a:xfrm>
          <a:prstGeom prst="roundRect">
            <a:avLst/>
          </a:prstGeom>
          <a:gradFill flip="none" rotWithShape="1">
            <a:gsLst>
              <a:gs pos="61050">
                <a:srgbClr val="C4D1F1"/>
              </a:gs>
              <a:gs pos="97000">
                <a:schemeClr val="accent1">
                  <a:lumMod val="5000"/>
                  <a:lumOff val="95000"/>
                </a:schemeClr>
              </a:gs>
              <a:gs pos="74000">
                <a:schemeClr val="accent1">
                  <a:lumMod val="45000"/>
                  <a:lumOff val="55000"/>
                </a:schemeClr>
              </a:gs>
              <a:gs pos="97000">
                <a:schemeClr val="accent4">
                  <a:lumMod val="75000"/>
                </a:schemeClr>
              </a:gs>
              <a:gs pos="100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
        <p:nvSpPr>
          <p:cNvPr id="7" name="TextBox 6"/>
          <p:cNvSpPr txBox="1"/>
          <p:nvPr/>
        </p:nvSpPr>
        <p:spPr>
          <a:xfrm>
            <a:off x="2013354" y="1316121"/>
            <a:ext cx="879887" cy="230832"/>
          </a:xfrm>
          <a:prstGeom prst="rect">
            <a:avLst/>
          </a:prstGeom>
          <a:noFill/>
        </p:spPr>
        <p:txBody>
          <a:bodyPr wrap="square" rtlCol="0">
            <a:spAutoFit/>
          </a:bodyPr>
          <a:lstStyle/>
          <a:p>
            <a:r>
              <a:rPr lang="en-US" sz="900" dirty="0" smtClean="0"/>
              <a:t>Light sensor</a:t>
            </a:r>
            <a:endParaRPr lang="en-US" sz="900" dirty="0"/>
          </a:p>
        </p:txBody>
      </p:sp>
      <p:sp>
        <p:nvSpPr>
          <p:cNvPr id="10" name="TextBox 9"/>
          <p:cNvSpPr txBox="1"/>
          <p:nvPr/>
        </p:nvSpPr>
        <p:spPr>
          <a:xfrm>
            <a:off x="4789415" y="1139150"/>
            <a:ext cx="1031845" cy="584775"/>
          </a:xfrm>
          <a:prstGeom prst="rect">
            <a:avLst/>
          </a:prstGeom>
          <a:noFill/>
        </p:spPr>
        <p:txBody>
          <a:bodyPr wrap="square" rtlCol="0">
            <a:spAutoFit/>
          </a:bodyPr>
          <a:lstStyle/>
          <a:p>
            <a:r>
              <a:rPr lang="en-US" sz="800" dirty="0" smtClean="0"/>
              <a:t>Smart street light  turn on at night </a:t>
            </a:r>
          </a:p>
          <a:p>
            <a:r>
              <a:rPr lang="en-US" sz="800" dirty="0" smtClean="0"/>
              <a:t>When cars are present within</a:t>
            </a:r>
            <a:endParaRPr lang="en-US" sz="800" dirty="0"/>
          </a:p>
        </p:txBody>
      </p:sp>
      <p:cxnSp>
        <p:nvCxnSpPr>
          <p:cNvPr id="11" name="Straight Arrow Connector 10"/>
          <p:cNvCxnSpPr>
            <a:stCxn id="6" idx="3"/>
            <a:endCxn id="10" idx="1"/>
          </p:cNvCxnSpPr>
          <p:nvPr/>
        </p:nvCxnSpPr>
        <p:spPr>
          <a:xfrm flipV="1">
            <a:off x="2952444" y="1431538"/>
            <a:ext cx="1836971" cy="1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2"/>
          </p:cNvCxnSpPr>
          <p:nvPr/>
        </p:nvCxnSpPr>
        <p:spPr>
          <a:xfrm flipV="1">
            <a:off x="5263742" y="1782655"/>
            <a:ext cx="1" cy="803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5412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E2E5EC"/>
      </a:lt2>
      <a:accent1>
        <a:srgbClr val="6486DB"/>
      </a:accent1>
      <a:accent2>
        <a:srgbClr val="A9BCEB"/>
      </a:accent2>
      <a:accent3>
        <a:srgbClr val="274181"/>
      </a:accent3>
      <a:accent4>
        <a:srgbClr val="93D9EE"/>
      </a:accent4>
      <a:accent5>
        <a:srgbClr val="4FB5D5"/>
      </a:accent5>
      <a:accent6>
        <a:srgbClr val="266E85"/>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871</Words>
  <Application>Microsoft Office PowerPoint</Application>
  <PresentationFormat>On-screen Show (16:9)</PresentationFormat>
  <Paragraphs>56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Times New Roman</vt:lpstr>
      <vt:lpstr>Raleway</vt:lpstr>
      <vt:lpstr>Arial</vt:lpstr>
      <vt:lpstr>Wingdings</vt:lpstr>
      <vt:lpstr>Montserrat</vt:lpstr>
      <vt:lpstr>Marina template</vt:lpstr>
      <vt:lpstr>PowerPoint Presentation</vt:lpstr>
      <vt:lpstr>SMART CAR PARKING SYSTEM Digital Logic Design</vt:lpstr>
      <vt:lpstr>TEAM LEADER:                                    Reg. No.  Ch. Muhammad Shaheer Yasir                          286021   TEAM MEMBERS: Farheen Gul                                                       290352 Muhammad Hamza                                           290951 Amna Abid                                                        321913</vt:lpstr>
      <vt:lpstr>INTRODUCTION</vt:lpstr>
      <vt:lpstr>INTRODUCTION</vt:lpstr>
      <vt:lpstr>BLOCK DIAGRAM</vt:lpstr>
      <vt:lpstr>PowerPoint Presentation</vt:lpstr>
      <vt:lpstr> </vt:lpstr>
      <vt:lpstr>PowerPoint Presentation</vt:lpstr>
      <vt:lpstr> </vt:lpstr>
      <vt:lpstr> </vt:lpstr>
      <vt:lpstr>PowerPoint Presentation</vt:lpstr>
      <vt:lpstr>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HAMZA</dc:creator>
  <cp:lastModifiedBy>MUHAMMAD HAMZA</cp:lastModifiedBy>
  <cp:revision>36</cp:revision>
  <dcterms:modified xsi:type="dcterms:W3CDTF">2021-01-24T18:01:48Z</dcterms:modified>
</cp:coreProperties>
</file>